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6" r:id="rId2"/>
    <p:sldId id="274" r:id="rId3"/>
    <p:sldId id="268" r:id="rId4"/>
    <p:sldId id="275" r:id="rId5"/>
    <p:sldId id="270" r:id="rId6"/>
    <p:sldId id="271" r:id="rId7"/>
    <p:sldId id="277" r:id="rId8"/>
    <p:sldId id="276" r:id="rId9"/>
    <p:sldId id="273" r:id="rId10"/>
    <p:sldId id="265" r:id="rId11"/>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D4D4D"/>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6" d="100"/>
          <a:sy n="106" d="100"/>
        </p:scale>
        <p:origin x="1398" y="84"/>
      </p:cViewPr>
      <p:guideLst>
        <p:guide orient="horz" pos="2160"/>
        <p:guide pos="312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6"/>
            <a:ext cx="84201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A528A6A-1F5F-4CAA-AB58-A2DB1AB134AB}" type="datetimeFigureOut">
              <a:rPr lang="en-US" smtClean="0"/>
              <a:pPr/>
              <a:t>6/22/2015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496C6C1-4465-42EF-9B06-D64C2587C5B2}"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A528A6A-1F5F-4CAA-AB58-A2DB1AB134AB}" type="datetimeFigureOut">
              <a:rPr lang="en-US" smtClean="0"/>
              <a:pPr/>
              <a:t>6/22/2015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496C6C1-4465-42EF-9B06-D64C2587C5B2}"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1"/>
            <a:ext cx="84201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A528A6A-1F5F-4CAA-AB58-A2DB1AB134AB}" type="datetimeFigureOut">
              <a:rPr lang="en-US" smtClean="0"/>
              <a:pPr/>
              <a:t>6/22/2015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496C6C1-4465-42EF-9B06-D64C2587C5B2}"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536575" y="1600201"/>
            <a:ext cx="47466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448300" y="1600201"/>
            <a:ext cx="47466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A528A6A-1F5F-4CAA-AB58-A2DB1AB134AB}" type="datetimeFigureOut">
              <a:rPr lang="en-US" smtClean="0"/>
              <a:pPr/>
              <a:t>6/22/2015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496C6C1-4465-42EF-9B06-D64C2587C5B2}"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4638"/>
            <a:ext cx="89154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5032111"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32111"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A528A6A-1F5F-4CAA-AB58-A2DB1AB134AB}" type="datetimeFigureOut">
              <a:rPr lang="en-US" smtClean="0"/>
              <a:pPr/>
              <a:t>6/22/2015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7496C6C1-4465-42EF-9B06-D64C2587C5B2}"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A528A6A-1F5F-4CAA-AB58-A2DB1AB134AB}" type="datetimeFigureOut">
              <a:rPr lang="en-US" smtClean="0"/>
              <a:pPr/>
              <a:t>6/22/2015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7496C6C1-4465-42EF-9B06-D64C2587C5B2}"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528A6A-1F5F-4CAA-AB58-A2DB1AB134AB}" type="datetimeFigureOut">
              <a:rPr lang="en-US" smtClean="0"/>
              <a:pPr/>
              <a:t>6/22/2015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7496C6C1-4465-42EF-9B06-D64C2587C5B2}"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006"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872971" y="27305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95300"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A528A6A-1F5F-4CAA-AB58-A2DB1AB134AB}" type="datetimeFigureOut">
              <a:rPr lang="en-US" smtClean="0"/>
              <a:pPr/>
              <a:t>6/22/2015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496C6C1-4465-42EF-9B06-D64C2587C5B2}"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A528A6A-1F5F-4CAA-AB58-A2DB1AB134AB}" type="datetimeFigureOut">
              <a:rPr lang="en-US" smtClean="0"/>
              <a:pPr/>
              <a:t>6/22/2015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496C6C1-4465-42EF-9B06-D64C2587C5B2}"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A528A6A-1F5F-4CAA-AB58-A2DB1AB134AB}" type="datetimeFigureOut">
              <a:rPr lang="en-US" smtClean="0"/>
              <a:pPr/>
              <a:t>6/22/2015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496C6C1-4465-42EF-9B06-D64C2587C5B2}"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780337" y="274639"/>
            <a:ext cx="2414588"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536575" y="274639"/>
            <a:ext cx="7078663"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A528A6A-1F5F-4CAA-AB58-A2DB1AB134AB}" type="datetimeFigureOut">
              <a:rPr lang="en-US" smtClean="0"/>
              <a:pPr/>
              <a:t>6/22/2015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496C6C1-4465-42EF-9B06-D64C2587C5B2}"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95300" y="1600201"/>
            <a:ext cx="89154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95300" y="635635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528A6A-1F5F-4CAA-AB58-A2DB1AB134AB}" type="datetimeFigureOut">
              <a:rPr lang="en-US" smtClean="0"/>
              <a:pPr/>
              <a:t>6/22/2015</a:t>
            </a:fld>
            <a:endParaRPr lang="en-US" dirty="0"/>
          </a:p>
        </p:txBody>
      </p:sp>
      <p:sp>
        <p:nvSpPr>
          <p:cNvPr id="5" name="Footer Placeholder 4"/>
          <p:cNvSpPr>
            <a:spLocks noGrp="1"/>
          </p:cNvSpPr>
          <p:nvPr>
            <p:ph type="ftr" sz="quarter" idx="3"/>
          </p:nvPr>
        </p:nvSpPr>
        <p:spPr>
          <a:xfrm>
            <a:off x="3384550" y="635635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7099300" y="635635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496C6C1-4465-42EF-9B06-D64C2587C5B2}"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efootSPA_NEW.jpg"/>
          <p:cNvPicPr>
            <a:picLocks noChangeAspect="1"/>
          </p:cNvPicPr>
          <p:nvPr/>
        </p:nvPicPr>
        <p:blipFill>
          <a:blip r:embed="rId2" cstate="print"/>
          <a:srcRect b="5556"/>
          <a:stretch>
            <a:fillRect/>
          </a:stretch>
        </p:blipFill>
        <p:spPr>
          <a:xfrm>
            <a:off x="0" y="0"/>
            <a:ext cx="9906000" cy="6858000"/>
          </a:xfrm>
          <a:prstGeom prst="rect">
            <a:avLst/>
          </a:prstGeom>
        </p:spPr>
      </p:pic>
      <p:sp>
        <p:nvSpPr>
          <p:cNvPr id="3" name="TextBox 2"/>
          <p:cNvSpPr txBox="1"/>
          <p:nvPr/>
        </p:nvSpPr>
        <p:spPr>
          <a:xfrm>
            <a:off x="381000" y="2539425"/>
            <a:ext cx="7391400" cy="584775"/>
          </a:xfrm>
          <a:prstGeom prst="rect">
            <a:avLst/>
          </a:prstGeom>
          <a:noFill/>
        </p:spPr>
        <p:txBody>
          <a:bodyPr wrap="square" rtlCol="0">
            <a:spAutoFit/>
          </a:bodyPr>
          <a:lstStyle/>
          <a:p>
            <a:r>
              <a:rPr lang="en-IN" sz="1600" i="1" dirty="0">
                <a:solidFill>
                  <a:srgbClr val="4D4D4D"/>
                </a:solidFill>
                <a:latin typeface="Century Schoolbook" pitchFamily="18" charset="0"/>
              </a:rPr>
              <a:t>Pamper yourself at The Barefoot SPA where treatments are </a:t>
            </a:r>
            <a:endParaRPr lang="en-IN" sz="1600" i="1" dirty="0" smtClean="0">
              <a:solidFill>
                <a:srgbClr val="4D4D4D"/>
              </a:solidFill>
              <a:latin typeface="Century Schoolbook" pitchFamily="18" charset="0"/>
            </a:endParaRPr>
          </a:p>
          <a:p>
            <a:r>
              <a:rPr lang="en-IN" sz="1600" i="1" dirty="0" smtClean="0">
                <a:solidFill>
                  <a:srgbClr val="4D4D4D"/>
                </a:solidFill>
                <a:latin typeface="Century Schoolbook" pitchFamily="18" charset="0"/>
              </a:rPr>
              <a:t>combined </a:t>
            </a:r>
            <a:r>
              <a:rPr lang="en-IN" sz="1600" i="1" dirty="0">
                <a:solidFill>
                  <a:srgbClr val="4D4D4D"/>
                </a:solidFill>
                <a:latin typeface="Century Schoolbook" pitchFamily="18" charset="0"/>
              </a:rPr>
              <a:t>with a spiritual and meditative </a:t>
            </a:r>
            <a:r>
              <a:rPr lang="en-IN" sz="1600" i="1" dirty="0" smtClean="0">
                <a:solidFill>
                  <a:srgbClr val="4D4D4D"/>
                </a:solidFill>
                <a:latin typeface="Century Schoolbook" pitchFamily="18" charset="0"/>
              </a:rPr>
              <a:t>experience.</a:t>
            </a:r>
            <a:endParaRPr lang="en-US" sz="1600" i="1" dirty="0">
              <a:solidFill>
                <a:srgbClr val="4D4D4D"/>
              </a:solidFill>
              <a:latin typeface="Century Schoolbook" pitchFamily="18" charset="0"/>
            </a:endParaRPr>
          </a:p>
        </p:txBody>
      </p:sp>
      <p:sp>
        <p:nvSpPr>
          <p:cNvPr id="5" name="TextBox 4"/>
          <p:cNvSpPr txBox="1"/>
          <p:nvPr/>
        </p:nvSpPr>
        <p:spPr>
          <a:xfrm>
            <a:off x="685800" y="3149025"/>
            <a:ext cx="7924800" cy="584775"/>
          </a:xfrm>
          <a:prstGeom prst="rect">
            <a:avLst/>
          </a:prstGeom>
          <a:noFill/>
        </p:spPr>
        <p:txBody>
          <a:bodyPr wrap="square" rtlCol="0">
            <a:spAutoFit/>
          </a:bodyPr>
          <a:lstStyle/>
          <a:p>
            <a:r>
              <a:rPr lang="en-IN" sz="1600" i="1" dirty="0">
                <a:solidFill>
                  <a:srgbClr val="4D4D4D"/>
                </a:solidFill>
                <a:latin typeface="Century Schoolbook" pitchFamily="18" charset="0"/>
              </a:rPr>
              <a:t>Antique furniture and décor, candle light, oriental music and mysterious aromas are part of </a:t>
            </a:r>
            <a:r>
              <a:rPr lang="en-IN" sz="1600" i="1" dirty="0" smtClean="0">
                <a:solidFill>
                  <a:srgbClr val="4D4D4D"/>
                </a:solidFill>
                <a:latin typeface="Century Schoolbook" pitchFamily="18" charset="0"/>
              </a:rPr>
              <a:t>this </a:t>
            </a:r>
            <a:r>
              <a:rPr lang="en-IN" sz="1600" i="1" dirty="0">
                <a:solidFill>
                  <a:srgbClr val="4D4D4D"/>
                </a:solidFill>
                <a:latin typeface="Century Schoolbook" pitchFamily="18" charset="0"/>
              </a:rPr>
              <a:t>unique experience. </a:t>
            </a:r>
            <a:endParaRPr lang="en-US" sz="1600" i="1" dirty="0">
              <a:solidFill>
                <a:srgbClr val="4D4D4D"/>
              </a:solidFill>
              <a:latin typeface="Century Schoolbook" pitchFamily="18" charset="0"/>
            </a:endParaRPr>
          </a:p>
        </p:txBody>
      </p:sp>
      <p:sp>
        <p:nvSpPr>
          <p:cNvPr id="6" name="TextBox 5"/>
          <p:cNvSpPr txBox="1"/>
          <p:nvPr/>
        </p:nvSpPr>
        <p:spPr>
          <a:xfrm>
            <a:off x="1295400" y="4368225"/>
            <a:ext cx="7772400" cy="584775"/>
          </a:xfrm>
          <a:prstGeom prst="rect">
            <a:avLst/>
          </a:prstGeom>
          <a:noFill/>
        </p:spPr>
        <p:txBody>
          <a:bodyPr wrap="square" rtlCol="0">
            <a:spAutoFit/>
          </a:bodyPr>
          <a:lstStyle/>
          <a:p>
            <a:r>
              <a:rPr lang="en-IN" sz="1600" i="1" dirty="0">
                <a:solidFill>
                  <a:srgbClr val="4D4D4D"/>
                </a:solidFill>
                <a:latin typeface="Century Schoolbook" pitchFamily="18" charset="0"/>
              </a:rPr>
              <a:t>Our massages </a:t>
            </a:r>
            <a:r>
              <a:rPr lang="en-IN" sz="1600" i="1" dirty="0" smtClean="0">
                <a:solidFill>
                  <a:srgbClr val="4D4D4D"/>
                </a:solidFill>
                <a:latin typeface="Century Schoolbook" pitchFamily="18" charset="0"/>
              </a:rPr>
              <a:t>range </a:t>
            </a:r>
            <a:r>
              <a:rPr lang="en-IN" sz="1600" i="1" dirty="0">
                <a:solidFill>
                  <a:srgbClr val="4D4D4D"/>
                </a:solidFill>
                <a:latin typeface="Century Schoolbook" pitchFamily="18" charset="0"/>
              </a:rPr>
              <a:t>from ease to tension and relaxation to energizing treatments or original </a:t>
            </a:r>
            <a:r>
              <a:rPr lang="en-IN" sz="1600" i="1" dirty="0" err="1">
                <a:solidFill>
                  <a:srgbClr val="4D4D4D"/>
                </a:solidFill>
                <a:latin typeface="Century Schoolbook" pitchFamily="18" charset="0"/>
              </a:rPr>
              <a:t>Ayurvedic</a:t>
            </a:r>
            <a:r>
              <a:rPr lang="en-IN" sz="1600" i="1" dirty="0">
                <a:solidFill>
                  <a:srgbClr val="4D4D4D"/>
                </a:solidFill>
                <a:latin typeface="Century Schoolbook" pitchFamily="18" charset="0"/>
              </a:rPr>
              <a:t> experiences.</a:t>
            </a:r>
            <a:endParaRPr lang="en-US" sz="1600" i="1" dirty="0">
              <a:solidFill>
                <a:srgbClr val="4D4D4D"/>
              </a:solidFill>
              <a:latin typeface="Century Schoolbook" pitchFamily="18" charset="0"/>
            </a:endParaRPr>
          </a:p>
        </p:txBody>
      </p:sp>
      <p:sp>
        <p:nvSpPr>
          <p:cNvPr id="7" name="TextBox 6"/>
          <p:cNvSpPr txBox="1"/>
          <p:nvPr/>
        </p:nvSpPr>
        <p:spPr>
          <a:xfrm>
            <a:off x="990600" y="3758625"/>
            <a:ext cx="7696200" cy="584775"/>
          </a:xfrm>
          <a:prstGeom prst="rect">
            <a:avLst/>
          </a:prstGeom>
          <a:noFill/>
        </p:spPr>
        <p:txBody>
          <a:bodyPr wrap="square" rtlCol="0">
            <a:spAutoFit/>
          </a:bodyPr>
          <a:lstStyle/>
          <a:p>
            <a:r>
              <a:rPr lang="en-IN" sz="1600" i="1" dirty="0">
                <a:solidFill>
                  <a:srgbClr val="4D4D4D"/>
                </a:solidFill>
                <a:latin typeface="Century Schoolbook" pitchFamily="18" charset="0"/>
              </a:rPr>
              <a:t>Come and experience some of </a:t>
            </a:r>
            <a:r>
              <a:rPr lang="en-IN" sz="1600" i="1" dirty="0" smtClean="0">
                <a:solidFill>
                  <a:srgbClr val="4D4D4D"/>
                </a:solidFill>
                <a:latin typeface="Century Schoolbook" pitchFamily="18" charset="0"/>
              </a:rPr>
              <a:t>the most </a:t>
            </a:r>
            <a:r>
              <a:rPr lang="en-IN" sz="1600" i="1" dirty="0">
                <a:solidFill>
                  <a:srgbClr val="4D4D4D"/>
                </a:solidFill>
                <a:latin typeface="Century Schoolbook" pitchFamily="18" charset="0"/>
              </a:rPr>
              <a:t>innovative and time-tested classic traditions of skin </a:t>
            </a:r>
            <a:r>
              <a:rPr lang="en-IN" sz="1600" i="1" dirty="0" smtClean="0">
                <a:solidFill>
                  <a:srgbClr val="4D4D4D"/>
                </a:solidFill>
                <a:latin typeface="Century Schoolbook" pitchFamily="18" charset="0"/>
              </a:rPr>
              <a:t>and </a:t>
            </a:r>
            <a:r>
              <a:rPr lang="en-IN" sz="1600" i="1" dirty="0">
                <a:solidFill>
                  <a:srgbClr val="4D4D4D"/>
                </a:solidFill>
                <a:latin typeface="Century Schoolbook" pitchFamily="18" charset="0"/>
              </a:rPr>
              <a:t>body therapies. </a:t>
            </a:r>
            <a:endParaRPr lang="en-US" sz="1600" i="1" dirty="0">
              <a:solidFill>
                <a:srgbClr val="4D4D4D"/>
              </a:solidFill>
              <a:latin typeface="Century Schoolbook" pitchFamily="18" charset="0"/>
            </a:endParaRPr>
          </a:p>
        </p:txBody>
      </p:sp>
      <p:sp>
        <p:nvSpPr>
          <p:cNvPr id="8" name="TextBox 7"/>
          <p:cNvSpPr txBox="1"/>
          <p:nvPr/>
        </p:nvSpPr>
        <p:spPr>
          <a:xfrm>
            <a:off x="1600200" y="4977825"/>
            <a:ext cx="8229600" cy="584775"/>
          </a:xfrm>
          <a:prstGeom prst="rect">
            <a:avLst/>
          </a:prstGeom>
          <a:noFill/>
        </p:spPr>
        <p:txBody>
          <a:bodyPr wrap="square" rtlCol="0">
            <a:spAutoFit/>
          </a:bodyPr>
          <a:lstStyle/>
          <a:p>
            <a:r>
              <a:rPr lang="en-IN" sz="1600" i="1" dirty="0">
                <a:solidFill>
                  <a:srgbClr val="4D4D4D"/>
                </a:solidFill>
                <a:latin typeface="Century Schoolbook" pitchFamily="18" charset="0"/>
              </a:rPr>
              <a:t>Whether you wish to rejuvenate, revitalize or reflect, our treatments will bring you unparalleled retreats that promise relaxation and restoration of body, mind and sprit.</a:t>
            </a:r>
            <a:endParaRPr lang="en-US" sz="1600" i="1" dirty="0">
              <a:solidFill>
                <a:srgbClr val="4D4D4D"/>
              </a:solidFill>
              <a:latin typeface="Century Schoolbook" pitchFamily="18" charset="0"/>
            </a:endParaRPr>
          </a:p>
        </p:txBody>
      </p:sp>
      <p:sp>
        <p:nvSpPr>
          <p:cNvPr id="9" name="Rectangle 1"/>
          <p:cNvSpPr>
            <a:spLocks noChangeArrowheads="1"/>
          </p:cNvSpPr>
          <p:nvPr/>
        </p:nvSpPr>
        <p:spPr bwMode="auto">
          <a:xfrm>
            <a:off x="2133600" y="1717357"/>
            <a:ext cx="3886200" cy="492443"/>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i="1" u="none" strike="noStrike" cap="none" normalizeH="0" baseline="0" dirty="0" smtClean="0">
                <a:ln>
                  <a:noFill/>
                </a:ln>
                <a:solidFill>
                  <a:srgbClr val="4D4D4D"/>
                </a:solidFill>
                <a:effectLst/>
                <a:latin typeface="Century Schoolbook" pitchFamily="18" charset="0"/>
              </a:rPr>
              <a:t>A DIVINE EXPERIENCE</a:t>
            </a:r>
            <a:endParaRPr kumimoji="0" lang="en-US" sz="1200" i="1" u="none" strike="noStrike" cap="none" normalizeH="0" baseline="0" dirty="0" smtClean="0">
              <a:ln>
                <a:noFill/>
              </a:ln>
              <a:solidFill>
                <a:srgbClr val="4D4D4D"/>
              </a:solidFill>
              <a:effectLst/>
              <a:latin typeface="Century Schoolbook"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i="1" u="none" strike="noStrike" cap="none" normalizeH="0" baseline="0" dirty="0" smtClean="0">
                <a:ln>
                  <a:noFill/>
                </a:ln>
                <a:solidFill>
                  <a:srgbClr val="4D4D4D"/>
                </a:solidFill>
                <a:effectLst/>
                <a:latin typeface="Century Schoolbook" pitchFamily="18" charset="0"/>
              </a:rPr>
              <a:t>            THROUGH CARING HANDS</a:t>
            </a:r>
            <a:r>
              <a:rPr kumimoji="0" lang="en-US" sz="1000" b="0" i="1" u="none" strike="noStrike" cap="none" normalizeH="0" baseline="0" dirty="0" smtClean="0">
                <a:ln>
                  <a:noFill/>
                </a:ln>
                <a:solidFill>
                  <a:srgbClr val="4D4D4D"/>
                </a:solidFill>
                <a:effectLst/>
                <a:latin typeface="Century Schoolbook" pitchFamily="18" charset="0"/>
              </a:rPr>
              <a:t> </a:t>
            </a:r>
            <a:endParaRPr kumimoji="0" lang="en-US" sz="1800" b="0" i="1" u="none" strike="noStrike" cap="none" normalizeH="0" baseline="0" dirty="0" smtClean="0">
              <a:ln>
                <a:noFill/>
              </a:ln>
              <a:solidFill>
                <a:srgbClr val="4D4D4D"/>
              </a:solidFill>
              <a:effectLst/>
              <a:latin typeface="Century Schoolbook" pitchFamily="18" charset="0"/>
            </a:endParaRPr>
          </a:p>
        </p:txBody>
      </p:sp>
      <p:pic>
        <p:nvPicPr>
          <p:cNvPr id="10" name="Picture 9" descr="Barefoot_SP.png"/>
          <p:cNvPicPr>
            <a:picLocks noChangeAspect="1"/>
          </p:cNvPicPr>
          <p:nvPr/>
        </p:nvPicPr>
        <p:blipFill>
          <a:blip r:embed="rId3" cstate="print"/>
          <a:stretch>
            <a:fillRect/>
          </a:stretch>
        </p:blipFill>
        <p:spPr>
          <a:xfrm>
            <a:off x="395402" y="726757"/>
            <a:ext cx="4481398" cy="1058989"/>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efootSPA_NEW.jpg"/>
          <p:cNvPicPr>
            <a:picLocks noChangeAspect="1"/>
          </p:cNvPicPr>
          <p:nvPr/>
        </p:nvPicPr>
        <p:blipFill>
          <a:blip r:embed="rId2" cstate="print"/>
          <a:srcRect b="5556"/>
          <a:stretch>
            <a:fillRect/>
          </a:stretch>
        </p:blipFill>
        <p:spPr>
          <a:xfrm>
            <a:off x="0" y="0"/>
            <a:ext cx="9906000" cy="6858000"/>
          </a:xfrm>
          <a:prstGeom prst="rect">
            <a:avLst/>
          </a:prstGeom>
        </p:spPr>
      </p:pic>
      <p:sp>
        <p:nvSpPr>
          <p:cNvPr id="3" name="TextBox 2"/>
          <p:cNvSpPr txBox="1"/>
          <p:nvPr/>
        </p:nvSpPr>
        <p:spPr>
          <a:xfrm>
            <a:off x="533400" y="2209800"/>
            <a:ext cx="8839200" cy="877163"/>
          </a:xfrm>
          <a:prstGeom prst="rect">
            <a:avLst/>
          </a:prstGeom>
          <a:noFill/>
        </p:spPr>
        <p:txBody>
          <a:bodyPr wrap="square" rtlCol="0">
            <a:spAutoFit/>
          </a:bodyPr>
          <a:lstStyle/>
          <a:p>
            <a:pPr>
              <a:spcAft>
                <a:spcPts val="600"/>
              </a:spcAft>
            </a:pPr>
            <a:endParaRPr lang="en-IN" sz="1200" b="1" i="1" dirty="0" smtClean="0">
              <a:solidFill>
                <a:srgbClr val="4D4D4D"/>
              </a:solidFill>
              <a:latin typeface="Century Schoolbook" pitchFamily="18" charset="0"/>
            </a:endParaRPr>
          </a:p>
          <a:p>
            <a:pPr>
              <a:spcAft>
                <a:spcPts val="600"/>
              </a:spcAft>
            </a:pPr>
            <a:endParaRPr lang="en-IN" sz="1200" b="1" i="1" dirty="0">
              <a:solidFill>
                <a:srgbClr val="4D4D4D"/>
              </a:solidFill>
              <a:latin typeface="Century Schoolbook" pitchFamily="18" charset="0"/>
            </a:endParaRPr>
          </a:p>
          <a:p>
            <a:pPr>
              <a:spcAft>
                <a:spcPts val="600"/>
              </a:spcAft>
            </a:pPr>
            <a:endParaRPr lang="en-IN" sz="1200" b="1" i="1" dirty="0" smtClean="0">
              <a:solidFill>
                <a:srgbClr val="4D4D4D"/>
              </a:solidFill>
              <a:latin typeface="Century Schoolbook" pitchFamily="18" charset="0"/>
            </a:endParaRPr>
          </a:p>
        </p:txBody>
      </p:sp>
      <p:sp>
        <p:nvSpPr>
          <p:cNvPr id="5" name="TextBox 4"/>
          <p:cNvSpPr txBox="1"/>
          <p:nvPr/>
        </p:nvSpPr>
        <p:spPr>
          <a:xfrm>
            <a:off x="533400" y="1069777"/>
            <a:ext cx="9220200" cy="5355312"/>
          </a:xfrm>
          <a:prstGeom prst="rect">
            <a:avLst/>
          </a:prstGeom>
          <a:noFill/>
        </p:spPr>
        <p:txBody>
          <a:bodyPr wrap="square" rtlCol="0">
            <a:spAutoFit/>
          </a:bodyPr>
          <a:lstStyle/>
          <a:p>
            <a:r>
              <a:rPr lang="en-US" sz="1200" i="1" dirty="0" smtClean="0">
                <a:solidFill>
                  <a:srgbClr val="4D4D4D"/>
                </a:solidFill>
                <a:latin typeface="Century Schoolbook" pitchFamily="18" charset="0"/>
              </a:rPr>
              <a:t>Ayurveda </a:t>
            </a:r>
            <a:r>
              <a:rPr lang="en-US" sz="1200" i="1" dirty="0">
                <a:solidFill>
                  <a:srgbClr val="4D4D4D"/>
                </a:solidFill>
                <a:latin typeface="Century Schoolbook" pitchFamily="18" charset="0"/>
              </a:rPr>
              <a:t>is a holistic system of healing which evolved among the sages of ancient India over 5000 years ago. </a:t>
            </a:r>
          </a:p>
          <a:p>
            <a:r>
              <a:rPr lang="en-US" sz="1200" i="1" dirty="0">
                <a:solidFill>
                  <a:srgbClr val="4D4D4D"/>
                </a:solidFill>
                <a:latin typeface="Century Schoolbook" pitchFamily="18" charset="0"/>
              </a:rPr>
              <a:t>At The Barefoot SPA our therapists help determine your body type or ‘</a:t>
            </a:r>
            <a:r>
              <a:rPr lang="en-US" sz="1200" i="1" dirty="0" err="1">
                <a:solidFill>
                  <a:srgbClr val="4D4D4D"/>
                </a:solidFill>
                <a:latin typeface="Century Schoolbook" pitchFamily="18" charset="0"/>
              </a:rPr>
              <a:t>dosha</a:t>
            </a:r>
            <a:r>
              <a:rPr lang="en-US" sz="1200" i="1" dirty="0">
                <a:solidFill>
                  <a:srgbClr val="4D4D4D"/>
                </a:solidFill>
                <a:latin typeface="Century Schoolbook" pitchFamily="18" charset="0"/>
              </a:rPr>
              <a:t>’ and recommend the appropriate therapy and oils. This ancient science focuses on establishing and maintaining the balance of energies within us; detoxifying the body to promote good health</a:t>
            </a:r>
            <a:r>
              <a:rPr lang="en-US" sz="1200" i="1" dirty="0" smtClean="0">
                <a:solidFill>
                  <a:srgbClr val="4D4D4D"/>
                </a:solidFill>
                <a:latin typeface="Century Schoolbook" pitchFamily="18" charset="0"/>
              </a:rPr>
              <a:t>.</a:t>
            </a:r>
            <a:endParaRPr lang="en-US" sz="1200" i="1" dirty="0">
              <a:solidFill>
                <a:srgbClr val="4D4D4D"/>
              </a:solidFill>
              <a:latin typeface="Century Schoolbook" pitchFamily="18" charset="0"/>
            </a:endParaRPr>
          </a:p>
          <a:p>
            <a:endParaRPr lang="en-US" sz="1200" i="1" dirty="0">
              <a:solidFill>
                <a:srgbClr val="4D4D4D"/>
              </a:solidFill>
              <a:latin typeface="Century Schoolbook" pitchFamily="18" charset="0"/>
            </a:endParaRPr>
          </a:p>
          <a:p>
            <a:pPr>
              <a:spcAft>
                <a:spcPts val="600"/>
              </a:spcAft>
            </a:pPr>
            <a:r>
              <a:rPr lang="en-IN" sz="1200" b="1" i="1" dirty="0" smtClean="0">
                <a:solidFill>
                  <a:srgbClr val="4D4D4D"/>
                </a:solidFill>
                <a:latin typeface="Century Schoolbook" pitchFamily="18" charset="0"/>
              </a:rPr>
              <a:t>ABHYANGAM </a:t>
            </a:r>
            <a:r>
              <a:rPr lang="en-IN" sz="1200" i="1" dirty="0">
                <a:solidFill>
                  <a:srgbClr val="4D4D4D"/>
                </a:solidFill>
                <a:latin typeface="Century Schoolbook" pitchFamily="18" charset="0"/>
              </a:rPr>
              <a:t>(50 minutes)</a:t>
            </a:r>
            <a:endParaRPr lang="en-US" sz="1200" i="1" dirty="0">
              <a:solidFill>
                <a:srgbClr val="4D4D4D"/>
              </a:solidFill>
              <a:latin typeface="Century Schoolbook" pitchFamily="18" charset="0"/>
            </a:endParaRPr>
          </a:p>
          <a:p>
            <a:r>
              <a:rPr lang="en-IN" sz="1200" i="1" dirty="0">
                <a:solidFill>
                  <a:srgbClr val="4D4D4D"/>
                </a:solidFill>
                <a:latin typeface="Century Schoolbook" pitchFamily="18" charset="0"/>
              </a:rPr>
              <a:t>A traditional Indian massage using combination of symmetrical strokes to regulate the circulatory and nervous system </a:t>
            </a:r>
            <a:endParaRPr lang="en-IN" sz="1200" i="1" dirty="0" smtClean="0">
              <a:solidFill>
                <a:srgbClr val="4D4D4D"/>
              </a:solidFill>
              <a:latin typeface="Century Schoolbook" pitchFamily="18" charset="0"/>
            </a:endParaRPr>
          </a:p>
          <a:p>
            <a:r>
              <a:rPr lang="en-IN" sz="1200" i="1" dirty="0" smtClean="0">
                <a:solidFill>
                  <a:srgbClr val="4D4D4D"/>
                </a:solidFill>
                <a:latin typeface="Century Schoolbook" pitchFamily="18" charset="0"/>
              </a:rPr>
              <a:t>of </a:t>
            </a:r>
            <a:r>
              <a:rPr lang="en-IN" sz="1200" i="1" dirty="0">
                <a:solidFill>
                  <a:srgbClr val="4D4D4D"/>
                </a:solidFill>
                <a:latin typeface="Century Schoolbook" pitchFamily="18" charset="0"/>
              </a:rPr>
              <a:t>the body.				</a:t>
            </a:r>
          </a:p>
          <a:p>
            <a:pPr>
              <a:tabLst>
                <a:tab pos="8628063" algn="r"/>
              </a:tabLst>
            </a:pPr>
            <a:r>
              <a:rPr lang="en-IN" sz="1200" i="1" dirty="0">
                <a:solidFill>
                  <a:srgbClr val="4D4D4D"/>
                </a:solidFill>
                <a:latin typeface="Century Schoolbook" pitchFamily="18" charset="0"/>
              </a:rPr>
              <a:t>	USD </a:t>
            </a:r>
            <a:r>
              <a:rPr lang="en-IN" sz="1200" i="1" dirty="0" smtClean="0">
                <a:solidFill>
                  <a:srgbClr val="4D4D4D"/>
                </a:solidFill>
                <a:latin typeface="Century Schoolbook" pitchFamily="18" charset="0"/>
              </a:rPr>
              <a:t>90</a:t>
            </a:r>
            <a:endParaRPr lang="en-US" sz="1200" i="1" dirty="0">
              <a:solidFill>
                <a:srgbClr val="4D4D4D"/>
              </a:solidFill>
              <a:latin typeface="Century Schoolbook" pitchFamily="18" charset="0"/>
            </a:endParaRPr>
          </a:p>
          <a:p>
            <a:pPr>
              <a:spcAft>
                <a:spcPts val="600"/>
              </a:spcAft>
            </a:pPr>
            <a:r>
              <a:rPr lang="en-IN" sz="1200" b="1" i="1" dirty="0" smtClean="0">
                <a:solidFill>
                  <a:srgbClr val="4D4D4D"/>
                </a:solidFill>
                <a:latin typeface="Century Schoolbook" pitchFamily="18" charset="0"/>
              </a:rPr>
              <a:t>SHIROABHYANGAM </a:t>
            </a:r>
            <a:r>
              <a:rPr lang="en-IN" sz="1200" i="1" dirty="0">
                <a:solidFill>
                  <a:srgbClr val="4D4D4D"/>
                </a:solidFill>
                <a:latin typeface="Century Schoolbook" pitchFamily="18" charset="0"/>
              </a:rPr>
              <a:t>(30 minutes)</a:t>
            </a:r>
            <a:endParaRPr lang="en-US" sz="1200" i="1" dirty="0">
              <a:solidFill>
                <a:srgbClr val="4D4D4D"/>
              </a:solidFill>
              <a:latin typeface="Century Schoolbook" pitchFamily="18" charset="0"/>
            </a:endParaRPr>
          </a:p>
          <a:p>
            <a:r>
              <a:rPr lang="en-IN" sz="1200" i="1" dirty="0">
                <a:solidFill>
                  <a:srgbClr val="4D4D4D"/>
                </a:solidFill>
                <a:latin typeface="Century Schoolbook" pitchFamily="18" charset="0"/>
              </a:rPr>
              <a:t>Using </a:t>
            </a:r>
            <a:r>
              <a:rPr lang="en-IN" sz="1200" i="1" dirty="0" err="1">
                <a:solidFill>
                  <a:srgbClr val="4D4D4D"/>
                </a:solidFill>
                <a:latin typeface="Century Schoolbook" pitchFamily="18" charset="0"/>
              </a:rPr>
              <a:t>Ayurvedic</a:t>
            </a:r>
            <a:r>
              <a:rPr lang="en-IN" sz="1200" i="1" dirty="0">
                <a:solidFill>
                  <a:srgbClr val="4D4D4D"/>
                </a:solidFill>
                <a:latin typeface="Century Schoolbook" pitchFamily="18" charset="0"/>
              </a:rPr>
              <a:t> massage technique to active the vital points along the neck, shoulder and head to relieve stiff muscles.  </a:t>
            </a:r>
          </a:p>
          <a:p>
            <a:r>
              <a:rPr lang="en-IN" sz="1200" i="1" dirty="0">
                <a:solidFill>
                  <a:srgbClr val="4D4D4D"/>
                </a:solidFill>
                <a:latin typeface="Century Schoolbook" pitchFamily="18" charset="0"/>
              </a:rPr>
              <a:t>A hot head wrap to finish</a:t>
            </a:r>
            <a:r>
              <a:rPr lang="en-IN" sz="1200" i="1" dirty="0" smtClean="0">
                <a:solidFill>
                  <a:srgbClr val="4D4D4D"/>
                </a:solidFill>
                <a:latin typeface="Century Schoolbook" pitchFamily="18" charset="0"/>
              </a:rPr>
              <a:t>.    </a:t>
            </a:r>
          </a:p>
          <a:p>
            <a:r>
              <a:rPr lang="en-IN" sz="1200" i="1" dirty="0" smtClean="0">
                <a:solidFill>
                  <a:srgbClr val="4D4D4D"/>
                </a:solidFill>
                <a:latin typeface="Century Schoolbook" pitchFamily="18" charset="0"/>
              </a:rPr>
              <a:t>                                                                                                                                                                                            USD 45</a:t>
            </a:r>
          </a:p>
          <a:p>
            <a:pPr>
              <a:spcAft>
                <a:spcPts val="600"/>
              </a:spcAft>
            </a:pPr>
            <a:r>
              <a:rPr lang="en-IN" sz="1200" b="1" i="1" dirty="0">
                <a:solidFill>
                  <a:srgbClr val="4D4D4D"/>
                </a:solidFill>
                <a:latin typeface="Century Schoolbook" pitchFamily="18" charset="0"/>
              </a:rPr>
              <a:t>SHIRODHARA </a:t>
            </a:r>
            <a:r>
              <a:rPr lang="en-IN" sz="1200" i="1" dirty="0">
                <a:solidFill>
                  <a:srgbClr val="4D4D4D"/>
                </a:solidFill>
                <a:latin typeface="Century Schoolbook" pitchFamily="18" charset="0"/>
              </a:rPr>
              <a:t>(50 minutes)</a:t>
            </a:r>
            <a:endParaRPr lang="en-US" sz="1200" i="1" dirty="0">
              <a:solidFill>
                <a:srgbClr val="4D4D4D"/>
              </a:solidFill>
              <a:latin typeface="Century Schoolbook" pitchFamily="18" charset="0"/>
            </a:endParaRPr>
          </a:p>
          <a:p>
            <a:r>
              <a:rPr lang="en-IN" sz="1200" i="1" dirty="0">
                <a:solidFill>
                  <a:srgbClr val="4D4D4D"/>
                </a:solidFill>
                <a:latin typeface="Century Schoolbook" pitchFamily="18" charset="0"/>
              </a:rPr>
              <a:t>An ancient Indian therapy, a continuous pouring of heated oil on the third eye, calm and soothe the nervous </a:t>
            </a:r>
            <a:endParaRPr lang="en-IN" sz="1200" i="1" dirty="0" smtClean="0">
              <a:solidFill>
                <a:srgbClr val="4D4D4D"/>
              </a:solidFill>
              <a:latin typeface="Century Schoolbook" pitchFamily="18" charset="0"/>
            </a:endParaRPr>
          </a:p>
          <a:p>
            <a:r>
              <a:rPr lang="en-IN" sz="1200" i="1" dirty="0" smtClean="0">
                <a:solidFill>
                  <a:srgbClr val="4D4D4D"/>
                </a:solidFill>
                <a:latin typeface="Century Schoolbook" pitchFamily="18" charset="0"/>
              </a:rPr>
              <a:t>mental </a:t>
            </a:r>
            <a:r>
              <a:rPr lang="en-IN" sz="1200" i="1" dirty="0">
                <a:solidFill>
                  <a:srgbClr val="4D4D4D"/>
                </a:solidFill>
                <a:latin typeface="Century Schoolbook" pitchFamily="18" charset="0"/>
              </a:rPr>
              <a:t>activity.  </a:t>
            </a:r>
            <a:r>
              <a:rPr lang="en-IN" sz="1200" i="1" dirty="0" smtClean="0">
                <a:solidFill>
                  <a:srgbClr val="4D4D4D"/>
                </a:solidFill>
                <a:latin typeface="Century Schoolbook" pitchFamily="18" charset="0"/>
              </a:rPr>
              <a:t>                                                                                                                                                                            								                 USD 112</a:t>
            </a:r>
            <a:endParaRPr lang="en-IN" sz="1200" i="1" dirty="0">
              <a:solidFill>
                <a:srgbClr val="4D4D4D"/>
              </a:solidFill>
              <a:latin typeface="Century Schoolbook" pitchFamily="18" charset="0"/>
            </a:endParaRPr>
          </a:p>
          <a:p>
            <a:pPr>
              <a:spcAft>
                <a:spcPts val="600"/>
              </a:spcAft>
            </a:pPr>
            <a:r>
              <a:rPr lang="en-IN" sz="1200" b="1" i="1" dirty="0">
                <a:solidFill>
                  <a:srgbClr val="4D4D4D"/>
                </a:solidFill>
                <a:latin typeface="Century Schoolbook" pitchFamily="18" charset="0"/>
              </a:rPr>
              <a:t>HOT HERBAL POULTICE </a:t>
            </a:r>
            <a:r>
              <a:rPr lang="en-IN" sz="1200" i="1" dirty="0">
                <a:solidFill>
                  <a:srgbClr val="4D4D4D"/>
                </a:solidFill>
                <a:latin typeface="Century Schoolbook" pitchFamily="18" charset="0"/>
              </a:rPr>
              <a:t>(60 minutes)</a:t>
            </a:r>
            <a:endParaRPr lang="en-US" sz="1200" i="1" dirty="0">
              <a:solidFill>
                <a:srgbClr val="4D4D4D"/>
              </a:solidFill>
              <a:latin typeface="Century Schoolbook" pitchFamily="18" charset="0"/>
            </a:endParaRPr>
          </a:p>
          <a:p>
            <a:r>
              <a:rPr lang="en-IN" sz="1200" i="1" dirty="0">
                <a:solidFill>
                  <a:srgbClr val="4D4D4D"/>
                </a:solidFill>
                <a:latin typeface="Century Schoolbook" pitchFamily="18" charset="0"/>
              </a:rPr>
              <a:t>A warm herbal poultice made up of </a:t>
            </a:r>
            <a:r>
              <a:rPr lang="en-IN" sz="1200" i="1" dirty="0" err="1">
                <a:solidFill>
                  <a:srgbClr val="4D4D4D"/>
                </a:solidFill>
                <a:latin typeface="Century Schoolbook" pitchFamily="18" charset="0"/>
              </a:rPr>
              <a:t>Ayurvedic</a:t>
            </a:r>
            <a:r>
              <a:rPr lang="en-IN" sz="1200" i="1" dirty="0">
                <a:solidFill>
                  <a:srgbClr val="4D4D4D"/>
                </a:solidFill>
                <a:latin typeface="Century Schoolbook" pitchFamily="18" charset="0"/>
              </a:rPr>
              <a:t> herbs, soaked in oil and applied in long strokes with specific punctuation on ‘</a:t>
            </a:r>
            <a:r>
              <a:rPr lang="en-IN" sz="1200" i="1" dirty="0" err="1">
                <a:solidFill>
                  <a:srgbClr val="4D4D4D"/>
                </a:solidFill>
                <a:latin typeface="Century Schoolbook" pitchFamily="18" charset="0"/>
              </a:rPr>
              <a:t>marma</a:t>
            </a:r>
            <a:r>
              <a:rPr lang="en-IN" sz="1200" i="1" dirty="0">
                <a:solidFill>
                  <a:srgbClr val="4D4D4D"/>
                </a:solidFill>
                <a:latin typeface="Century Schoolbook" pitchFamily="18" charset="0"/>
              </a:rPr>
              <a:t>’ points to relieve tight muscle tensions.</a:t>
            </a:r>
          </a:p>
          <a:p>
            <a:pPr>
              <a:tabLst>
                <a:tab pos="8628063" algn="r"/>
              </a:tabLst>
            </a:pPr>
            <a:r>
              <a:rPr lang="en-IN" sz="1200" i="1" dirty="0">
                <a:solidFill>
                  <a:srgbClr val="4D4D4D"/>
                </a:solidFill>
                <a:latin typeface="Century Schoolbook" pitchFamily="18" charset="0"/>
              </a:rPr>
              <a:t>	USD </a:t>
            </a:r>
            <a:r>
              <a:rPr lang="en-IN" sz="1200" i="1" dirty="0" smtClean="0">
                <a:solidFill>
                  <a:srgbClr val="4D4D4D"/>
                </a:solidFill>
                <a:latin typeface="Century Schoolbook" pitchFamily="18" charset="0"/>
              </a:rPr>
              <a:t>90</a:t>
            </a:r>
          </a:p>
          <a:p>
            <a:pPr>
              <a:spcAft>
                <a:spcPts val="600"/>
              </a:spcAft>
              <a:tabLst>
                <a:tab pos="8628063" algn="r"/>
              </a:tabLst>
            </a:pPr>
            <a:r>
              <a:rPr lang="en-IN" sz="1200" b="1" i="1" dirty="0" smtClean="0">
                <a:solidFill>
                  <a:srgbClr val="4D4D4D"/>
                </a:solidFill>
                <a:latin typeface="Century Schoolbook" pitchFamily="18" charset="0"/>
              </a:rPr>
              <a:t>UDVARTHANAM </a:t>
            </a:r>
            <a:r>
              <a:rPr lang="en-IN" sz="1200" i="1" dirty="0" smtClean="0">
                <a:solidFill>
                  <a:srgbClr val="4D4D4D"/>
                </a:solidFill>
                <a:latin typeface="Century Schoolbook" pitchFamily="18" charset="0"/>
              </a:rPr>
              <a:t>(45 minutes)</a:t>
            </a:r>
          </a:p>
          <a:p>
            <a:pPr>
              <a:tabLst>
                <a:tab pos="8628063" algn="r"/>
              </a:tabLst>
            </a:pPr>
            <a:r>
              <a:rPr lang="en-IN" sz="1200" i="1" dirty="0" smtClean="0">
                <a:solidFill>
                  <a:srgbClr val="4D4D4D"/>
                </a:solidFill>
                <a:latin typeface="Century Schoolbook" pitchFamily="18" charset="0"/>
              </a:rPr>
              <a:t>An Ayuvedic powder massage is a deep, dry and stimulating massage using a special herbal powder to reduce cellulite accumulation, improve circulation and enhances your skin texture.</a:t>
            </a:r>
          </a:p>
          <a:p>
            <a:pPr>
              <a:spcAft>
                <a:spcPts val="600"/>
              </a:spcAft>
              <a:tabLst>
                <a:tab pos="8628063" algn="r"/>
              </a:tabLst>
            </a:pPr>
            <a:r>
              <a:rPr lang="en-IN" sz="1200" i="1" dirty="0">
                <a:solidFill>
                  <a:srgbClr val="4D4D4D"/>
                </a:solidFill>
                <a:latin typeface="Century Schoolbook" pitchFamily="18" charset="0"/>
              </a:rPr>
              <a:t> </a:t>
            </a:r>
            <a:r>
              <a:rPr lang="en-IN" sz="1200" i="1" dirty="0" smtClean="0">
                <a:solidFill>
                  <a:srgbClr val="4D4D4D"/>
                </a:solidFill>
                <a:latin typeface="Century Schoolbook" pitchFamily="18" charset="0"/>
              </a:rPr>
              <a:t>                                                                                                                                                                                           USD 70</a:t>
            </a:r>
          </a:p>
          <a:p>
            <a:pPr>
              <a:spcAft>
                <a:spcPts val="600"/>
              </a:spcAft>
              <a:tabLst>
                <a:tab pos="8628063" algn="r"/>
              </a:tabLst>
            </a:pPr>
            <a:endParaRPr lang="en-IN" sz="1200" i="1" dirty="0">
              <a:solidFill>
                <a:srgbClr val="4D4D4D"/>
              </a:solidFill>
              <a:latin typeface="Century Schoolbook" pitchFamily="18" charset="0"/>
            </a:endParaRPr>
          </a:p>
        </p:txBody>
      </p:sp>
      <p:sp>
        <p:nvSpPr>
          <p:cNvPr id="6" name="TextBox 5"/>
          <p:cNvSpPr txBox="1"/>
          <p:nvPr/>
        </p:nvSpPr>
        <p:spPr>
          <a:xfrm>
            <a:off x="540589" y="518920"/>
            <a:ext cx="4109453" cy="307777"/>
          </a:xfrm>
          <a:prstGeom prst="rect">
            <a:avLst/>
          </a:prstGeom>
          <a:noFill/>
        </p:spPr>
        <p:txBody>
          <a:bodyPr wrap="square" rtlCol="0">
            <a:spAutoFit/>
          </a:bodyPr>
          <a:lstStyle/>
          <a:p>
            <a:r>
              <a:rPr lang="en-US" sz="1400" b="1" i="1" dirty="0">
                <a:solidFill>
                  <a:srgbClr val="4D4D4D"/>
                </a:solidFill>
                <a:latin typeface="Century Schoolbook" pitchFamily="18" charset="0"/>
              </a:rPr>
              <a:t>AYURVEDA INSPIRED RITUALS</a:t>
            </a:r>
            <a:endParaRPr lang="en-US" sz="1400" b="1" dirty="0">
              <a:solidFill>
                <a:srgbClr val="4D4D4D"/>
              </a:solidFill>
            </a:endParaRPr>
          </a:p>
        </p:txBody>
      </p:sp>
      <p:sp>
        <p:nvSpPr>
          <p:cNvPr id="7" name="TextBox 6"/>
          <p:cNvSpPr txBox="1"/>
          <p:nvPr/>
        </p:nvSpPr>
        <p:spPr>
          <a:xfrm>
            <a:off x="228600" y="6459379"/>
            <a:ext cx="9296400" cy="400110"/>
          </a:xfrm>
          <a:prstGeom prst="rect">
            <a:avLst/>
          </a:prstGeom>
          <a:noFill/>
        </p:spPr>
        <p:txBody>
          <a:bodyPr wrap="square" rtlCol="0">
            <a:spAutoFit/>
          </a:bodyPr>
          <a:lstStyle/>
          <a:p>
            <a:pPr algn="ctr"/>
            <a:r>
              <a:rPr lang="en-US" sz="1000" i="1" dirty="0" smtClean="0">
                <a:solidFill>
                  <a:srgbClr val="4D4D4D"/>
                </a:solidFill>
                <a:latin typeface="Century Schoolbook" pitchFamily="18" charset="0"/>
              </a:rPr>
              <a:t>All rates are in USD, 12% GST included.</a:t>
            </a:r>
          </a:p>
          <a:p>
            <a:pPr algn="ctr"/>
            <a:r>
              <a:rPr lang="en-US" sz="1000" i="1" dirty="0" smtClean="0">
                <a:solidFill>
                  <a:srgbClr val="4D4D4D"/>
                </a:solidFill>
                <a:latin typeface="Century Schoolbook" pitchFamily="18" charset="0"/>
              </a:rPr>
              <a:t>10% service charge on net price and 12% GST on service charge not included</a:t>
            </a:r>
            <a:endParaRPr lang="en-US" sz="1000" i="1" dirty="0">
              <a:solidFill>
                <a:srgbClr val="4D4D4D"/>
              </a:solidFill>
              <a:latin typeface="Century Schoolbook" pitchFamily="18" charset="0"/>
            </a:endParaRPr>
          </a:p>
        </p:txBody>
      </p:sp>
    </p:spTree>
    <p:extLst>
      <p:ext uri="{BB962C8B-B14F-4D97-AF65-F5344CB8AC3E}">
        <p14:creationId xmlns:p14="http://schemas.microsoft.com/office/powerpoint/2010/main" val="37585807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efootSPA_NEW.jpg"/>
          <p:cNvPicPr>
            <a:picLocks noChangeAspect="1"/>
          </p:cNvPicPr>
          <p:nvPr/>
        </p:nvPicPr>
        <p:blipFill>
          <a:blip r:embed="rId2" cstate="print"/>
          <a:srcRect b="5556"/>
          <a:stretch>
            <a:fillRect/>
          </a:stretch>
        </p:blipFill>
        <p:spPr>
          <a:xfrm>
            <a:off x="0" y="0"/>
            <a:ext cx="9906000" cy="6858000"/>
          </a:xfrm>
          <a:prstGeom prst="rect">
            <a:avLst/>
          </a:prstGeom>
        </p:spPr>
      </p:pic>
      <p:sp>
        <p:nvSpPr>
          <p:cNvPr id="3" name="TextBox 2"/>
          <p:cNvSpPr txBox="1"/>
          <p:nvPr/>
        </p:nvSpPr>
        <p:spPr>
          <a:xfrm>
            <a:off x="533400" y="1176040"/>
            <a:ext cx="8763000" cy="4462760"/>
          </a:xfrm>
          <a:prstGeom prst="rect">
            <a:avLst/>
          </a:prstGeom>
          <a:noFill/>
        </p:spPr>
        <p:txBody>
          <a:bodyPr wrap="square" rtlCol="0">
            <a:spAutoFit/>
          </a:bodyPr>
          <a:lstStyle/>
          <a:p>
            <a:r>
              <a:rPr lang="en-US" sz="1200" i="1" dirty="0">
                <a:solidFill>
                  <a:srgbClr val="4D4D4D"/>
                </a:solidFill>
                <a:latin typeface="Century Schoolbook" pitchFamily="18" charset="0"/>
              </a:rPr>
              <a:t>Touch therapy is the therapeutic manipulation of the soft tissue of the body, including the muscles, skin, tendons, ligaments and fascia (connective tissue). </a:t>
            </a:r>
            <a:r>
              <a:rPr lang="en-IN" sz="1200" i="1" dirty="0">
                <a:solidFill>
                  <a:srgbClr val="4D4D4D"/>
                </a:solidFill>
                <a:latin typeface="Century Schoolbook" pitchFamily="18" charset="0"/>
              </a:rPr>
              <a:t>Touch Therapists use a wide variety of bodywork techniques including various strokes, kneading, friction, tapping, compression, stretching and applying pressure to trigger points or acupressure points. The use of massage to improve wellbeing dates as far back as humanity itself. It is known for its benefit in increasing blood circulation and relaxing tense muscles.  </a:t>
            </a:r>
            <a:endParaRPr lang="en-US" sz="1200" i="1" dirty="0">
              <a:solidFill>
                <a:srgbClr val="4D4D4D"/>
              </a:solidFill>
              <a:latin typeface="Century Schoolbook" pitchFamily="18" charset="0"/>
            </a:endParaRPr>
          </a:p>
          <a:p>
            <a:endParaRPr lang="en-IN" sz="1200" b="1" i="1" dirty="0" smtClean="0">
              <a:solidFill>
                <a:srgbClr val="4D4D4D"/>
              </a:solidFill>
              <a:latin typeface="Century Schoolbook" pitchFamily="18" charset="0"/>
            </a:endParaRPr>
          </a:p>
          <a:p>
            <a:pPr>
              <a:spcAft>
                <a:spcPts val="600"/>
              </a:spcAft>
            </a:pPr>
            <a:r>
              <a:rPr lang="en-IN" sz="1200" b="1" i="1" dirty="0" smtClean="0">
                <a:solidFill>
                  <a:srgbClr val="4D4D4D"/>
                </a:solidFill>
                <a:latin typeface="Century Schoolbook" pitchFamily="18" charset="0"/>
              </a:rPr>
              <a:t>FUSION </a:t>
            </a:r>
            <a:r>
              <a:rPr lang="en-IN" sz="1200" b="1" i="1" dirty="0">
                <a:solidFill>
                  <a:srgbClr val="4D4D4D"/>
                </a:solidFill>
                <a:latin typeface="Century Schoolbook" pitchFamily="18" charset="0"/>
              </a:rPr>
              <a:t>EXPERIENCE </a:t>
            </a:r>
            <a:r>
              <a:rPr lang="en-IN" sz="1200" i="1" dirty="0">
                <a:solidFill>
                  <a:srgbClr val="4D4D4D"/>
                </a:solidFill>
                <a:latin typeface="Century Schoolbook" pitchFamily="18" charset="0"/>
              </a:rPr>
              <a:t>(50 minutes)</a:t>
            </a:r>
            <a:endParaRPr lang="en-US" sz="1200" i="1" dirty="0">
              <a:solidFill>
                <a:srgbClr val="4D4D4D"/>
              </a:solidFill>
              <a:latin typeface="Century Schoolbook" pitchFamily="18" charset="0"/>
            </a:endParaRPr>
          </a:p>
          <a:p>
            <a:r>
              <a:rPr lang="en-IN" sz="1200" i="1" dirty="0">
                <a:solidFill>
                  <a:srgbClr val="4D4D4D"/>
                </a:solidFill>
                <a:latin typeface="Century Schoolbook" pitchFamily="18" charset="0"/>
              </a:rPr>
              <a:t>Bringing together a palette of various techniques, this experience works to release mental, physical and emotional stress focusing on deepening the breath, centring oneself.      				</a:t>
            </a:r>
          </a:p>
          <a:p>
            <a:pPr>
              <a:tabLst>
                <a:tab pos="8628063" algn="r"/>
              </a:tabLst>
            </a:pPr>
            <a:r>
              <a:rPr lang="en-IN" sz="1200" i="1" dirty="0">
                <a:solidFill>
                  <a:srgbClr val="4D4D4D"/>
                </a:solidFill>
                <a:latin typeface="Century Schoolbook" pitchFamily="18" charset="0"/>
              </a:rPr>
              <a:t>	USD 80</a:t>
            </a:r>
            <a:endParaRPr lang="en-US" sz="1200" i="1" dirty="0">
              <a:solidFill>
                <a:srgbClr val="4D4D4D"/>
              </a:solidFill>
              <a:latin typeface="Century Schoolbook" pitchFamily="18" charset="0"/>
            </a:endParaRPr>
          </a:p>
          <a:p>
            <a:pPr>
              <a:spcAft>
                <a:spcPts val="600"/>
              </a:spcAft>
            </a:pPr>
            <a:r>
              <a:rPr lang="en-IN" sz="1200" b="1" i="1" dirty="0">
                <a:solidFill>
                  <a:srgbClr val="4D4D4D"/>
                </a:solidFill>
                <a:latin typeface="Century Schoolbook" pitchFamily="18" charset="0"/>
              </a:rPr>
              <a:t>BALINESE MASSAGE </a:t>
            </a:r>
            <a:r>
              <a:rPr lang="en-IN" sz="1200" i="1" dirty="0">
                <a:solidFill>
                  <a:srgbClr val="4D4D4D"/>
                </a:solidFill>
                <a:latin typeface="Century Schoolbook" pitchFamily="18" charset="0"/>
              </a:rPr>
              <a:t>(50 minutes)</a:t>
            </a:r>
            <a:endParaRPr lang="en-US" sz="1200" i="1" dirty="0">
              <a:solidFill>
                <a:srgbClr val="4D4D4D"/>
              </a:solidFill>
              <a:latin typeface="Century Schoolbook" pitchFamily="18" charset="0"/>
            </a:endParaRPr>
          </a:p>
          <a:p>
            <a:r>
              <a:rPr lang="en-IN" sz="1200" i="1" dirty="0">
                <a:solidFill>
                  <a:srgbClr val="4D4D4D"/>
                </a:solidFill>
                <a:latin typeface="Century Schoolbook" pitchFamily="18" charset="0"/>
              </a:rPr>
              <a:t>Keeping to the traditional technique, Balinese massage uses a combination of gentle stretching, reflexology and oil massage to stimulate the flow of energy along the body</a:t>
            </a:r>
            <a:r>
              <a:rPr lang="en-IN" sz="1200" i="1" dirty="0" smtClean="0">
                <a:solidFill>
                  <a:srgbClr val="4D4D4D"/>
                </a:solidFill>
                <a:latin typeface="Century Schoolbook" pitchFamily="18" charset="0"/>
              </a:rPr>
              <a:t>.</a:t>
            </a:r>
            <a:r>
              <a:rPr lang="en-IN" sz="1200" i="1" dirty="0">
                <a:solidFill>
                  <a:srgbClr val="4D4D4D"/>
                </a:solidFill>
                <a:latin typeface="Century Schoolbook" pitchFamily="18" charset="0"/>
              </a:rPr>
              <a:t> </a:t>
            </a:r>
            <a:endParaRPr lang="en-IN" sz="1200" i="1" dirty="0" smtClean="0">
              <a:solidFill>
                <a:srgbClr val="4D4D4D"/>
              </a:solidFill>
              <a:latin typeface="Century Schoolbook" pitchFamily="18" charset="0"/>
            </a:endParaRPr>
          </a:p>
          <a:p>
            <a:pPr>
              <a:tabLst>
                <a:tab pos="8632825" algn="r"/>
              </a:tabLst>
            </a:pPr>
            <a:r>
              <a:rPr lang="en-IN" sz="1200" i="1" dirty="0" smtClean="0">
                <a:solidFill>
                  <a:srgbClr val="4D4D4D"/>
                </a:solidFill>
                <a:latin typeface="Century Schoolbook" pitchFamily="18" charset="0"/>
              </a:rPr>
              <a:t>	USD 80</a:t>
            </a:r>
          </a:p>
          <a:p>
            <a:pPr>
              <a:spcAft>
                <a:spcPts val="600"/>
              </a:spcAft>
            </a:pPr>
            <a:r>
              <a:rPr lang="en-IN" sz="1200" b="1" i="1" dirty="0" smtClean="0">
                <a:solidFill>
                  <a:srgbClr val="4D4D4D"/>
                </a:solidFill>
                <a:latin typeface="Century Schoolbook" pitchFamily="18" charset="0"/>
              </a:rPr>
              <a:t>SWEDISH MASSAGE </a:t>
            </a:r>
            <a:r>
              <a:rPr lang="en-IN" sz="1200" i="1" dirty="0" smtClean="0">
                <a:solidFill>
                  <a:srgbClr val="4D4D4D"/>
                </a:solidFill>
                <a:latin typeface="Century Schoolbook" pitchFamily="18" charset="0"/>
              </a:rPr>
              <a:t>(50 minutes)</a:t>
            </a:r>
            <a:endParaRPr lang="en-IN" sz="1200" i="1" dirty="0" smtClean="0">
              <a:solidFill>
                <a:schemeClr val="tx1">
                  <a:lumMod val="75000"/>
                  <a:lumOff val="25000"/>
                </a:schemeClr>
              </a:solidFill>
              <a:latin typeface="Century Schoolbook" panose="02040604050505020304" pitchFamily="18" charset="0"/>
            </a:endParaRPr>
          </a:p>
          <a:p>
            <a:r>
              <a:rPr lang="en-IN" sz="1200" i="1" dirty="0" smtClean="0">
                <a:solidFill>
                  <a:schemeClr val="tx1">
                    <a:lumMod val="75000"/>
                    <a:lumOff val="25000"/>
                  </a:schemeClr>
                </a:solidFill>
                <a:latin typeface="Century Schoolbook" panose="02040604050505020304" pitchFamily="18" charset="0"/>
              </a:rPr>
              <a:t>The </a:t>
            </a:r>
            <a:r>
              <a:rPr lang="en-IN" sz="1200" i="1" dirty="0">
                <a:solidFill>
                  <a:schemeClr val="tx1">
                    <a:lumMod val="75000"/>
                    <a:lumOff val="25000"/>
                  </a:schemeClr>
                </a:solidFill>
                <a:latin typeface="Century Schoolbook" panose="02040604050505020304" pitchFamily="18" charset="0"/>
              </a:rPr>
              <a:t>massage combines long gentle strokes, kneading and firm </a:t>
            </a:r>
            <a:r>
              <a:rPr lang="en-IN" sz="1200" i="1" dirty="0" smtClean="0">
                <a:solidFill>
                  <a:schemeClr val="tx1">
                    <a:lumMod val="75000"/>
                    <a:lumOff val="25000"/>
                  </a:schemeClr>
                </a:solidFill>
                <a:latin typeface="Century Schoolbook" panose="02040604050505020304" pitchFamily="18" charset="0"/>
              </a:rPr>
              <a:t>circular</a:t>
            </a:r>
            <a:r>
              <a:rPr lang="en-IN" sz="1200" i="1" dirty="0">
                <a:solidFill>
                  <a:schemeClr val="tx1">
                    <a:lumMod val="75000"/>
                    <a:lumOff val="25000"/>
                  </a:schemeClr>
                </a:solidFill>
                <a:latin typeface="Century Schoolbook" panose="02040604050505020304" pitchFamily="18" charset="0"/>
              </a:rPr>
              <a:t> </a:t>
            </a:r>
            <a:r>
              <a:rPr lang="en-IN" sz="1200" i="1" dirty="0" smtClean="0">
                <a:solidFill>
                  <a:schemeClr val="tx1">
                    <a:lumMod val="75000"/>
                    <a:lumOff val="25000"/>
                  </a:schemeClr>
                </a:solidFill>
                <a:latin typeface="Century Schoolbook" panose="02040604050505020304" pitchFamily="18" charset="0"/>
              </a:rPr>
              <a:t>movements</a:t>
            </a:r>
            <a:r>
              <a:rPr lang="en-IN" sz="1200" i="1" dirty="0">
                <a:solidFill>
                  <a:schemeClr val="tx1">
                    <a:lumMod val="75000"/>
                    <a:lumOff val="25000"/>
                  </a:schemeClr>
                </a:solidFill>
                <a:latin typeface="Century Schoolbook" panose="02040604050505020304" pitchFamily="18" charset="0"/>
              </a:rPr>
              <a:t>. Benefits: good for relaxation of </a:t>
            </a:r>
            <a:r>
              <a:rPr lang="en-IN" sz="1200" i="1" dirty="0" smtClean="0">
                <a:solidFill>
                  <a:schemeClr val="tx1">
                    <a:lumMod val="75000"/>
                    <a:lumOff val="25000"/>
                  </a:schemeClr>
                </a:solidFill>
                <a:latin typeface="Century Schoolbook" panose="02040604050505020304" pitchFamily="18" charset="0"/>
              </a:rPr>
              <a:t>the mind </a:t>
            </a:r>
            <a:r>
              <a:rPr lang="en-IN" sz="1200" i="1" dirty="0">
                <a:solidFill>
                  <a:schemeClr val="tx1">
                    <a:lumMod val="75000"/>
                    <a:lumOff val="25000"/>
                  </a:schemeClr>
                </a:solidFill>
                <a:latin typeface="Century Schoolbook" panose="02040604050505020304" pitchFamily="18" charset="0"/>
              </a:rPr>
              <a:t>and muscles.</a:t>
            </a:r>
            <a:endParaRPr lang="en-US" sz="1200" i="1" dirty="0">
              <a:solidFill>
                <a:schemeClr val="tx1">
                  <a:lumMod val="75000"/>
                  <a:lumOff val="25000"/>
                </a:schemeClr>
              </a:solidFill>
              <a:latin typeface="Century Schoolbook" panose="02040604050505020304" pitchFamily="18" charset="0"/>
            </a:endParaRPr>
          </a:p>
          <a:p>
            <a:r>
              <a:rPr lang="en-IN" sz="1200" dirty="0"/>
              <a:t> </a:t>
            </a:r>
            <a:r>
              <a:rPr lang="en-IN" sz="1200" i="1" dirty="0" smtClean="0">
                <a:solidFill>
                  <a:srgbClr val="4D4D4D"/>
                </a:solidFill>
                <a:latin typeface="Century Schoolbook" pitchFamily="18" charset="0"/>
              </a:rPr>
              <a:t>								                USD </a:t>
            </a:r>
            <a:r>
              <a:rPr lang="en-IN" sz="1200" i="1" dirty="0">
                <a:solidFill>
                  <a:srgbClr val="4D4D4D"/>
                </a:solidFill>
                <a:latin typeface="Century Schoolbook" pitchFamily="18" charset="0"/>
              </a:rPr>
              <a:t>8</a:t>
            </a:r>
            <a:r>
              <a:rPr lang="en-IN" sz="1200" i="1" dirty="0" smtClean="0">
                <a:solidFill>
                  <a:srgbClr val="4D4D4D"/>
                </a:solidFill>
                <a:latin typeface="Century Schoolbook" pitchFamily="18" charset="0"/>
              </a:rPr>
              <a:t>0</a:t>
            </a:r>
            <a:endParaRPr lang="en-US" sz="1200" i="1" dirty="0" smtClean="0">
              <a:solidFill>
                <a:srgbClr val="4D4D4D"/>
              </a:solidFill>
              <a:latin typeface="Century Schoolbook" pitchFamily="18" charset="0"/>
            </a:endParaRPr>
          </a:p>
          <a:p>
            <a:pPr>
              <a:spcAft>
                <a:spcPts val="600"/>
              </a:spcAft>
            </a:pPr>
            <a:r>
              <a:rPr lang="en-IN" sz="1200" b="1" i="1" dirty="0" smtClean="0">
                <a:solidFill>
                  <a:srgbClr val="4D4D4D"/>
                </a:solidFill>
                <a:latin typeface="Century Schoolbook" pitchFamily="18" charset="0"/>
              </a:rPr>
              <a:t>HOT </a:t>
            </a:r>
            <a:r>
              <a:rPr lang="en-IN" sz="1200" b="1" i="1" dirty="0">
                <a:solidFill>
                  <a:srgbClr val="4D4D4D"/>
                </a:solidFill>
                <a:latin typeface="Century Schoolbook" pitchFamily="18" charset="0"/>
              </a:rPr>
              <a:t>STONE MASSAGE THERAPY </a:t>
            </a:r>
            <a:r>
              <a:rPr lang="en-IN" sz="1200" i="1" dirty="0">
                <a:solidFill>
                  <a:srgbClr val="4D4D4D"/>
                </a:solidFill>
                <a:latin typeface="Century Schoolbook" pitchFamily="18" charset="0"/>
              </a:rPr>
              <a:t>(50 minutes)</a:t>
            </a:r>
            <a:endParaRPr lang="en-US" sz="1200" i="1" dirty="0">
              <a:solidFill>
                <a:srgbClr val="4D4D4D"/>
              </a:solidFill>
              <a:latin typeface="Century Schoolbook" pitchFamily="18" charset="0"/>
            </a:endParaRPr>
          </a:p>
          <a:p>
            <a:r>
              <a:rPr lang="en-IN" sz="1200" i="1" dirty="0">
                <a:solidFill>
                  <a:srgbClr val="4D4D4D"/>
                </a:solidFill>
                <a:latin typeface="Century Schoolbook" pitchFamily="18" charset="0"/>
              </a:rPr>
              <a:t>Warmed basalt or other stones are used for massage over the body with warm oil. Hot Stone is one of the most relaxing and sedating types of massage therapy. It is a great choice for people with insomnia.	</a:t>
            </a:r>
          </a:p>
          <a:p>
            <a:pPr>
              <a:tabLst>
                <a:tab pos="8631238" algn="r"/>
              </a:tabLst>
            </a:pPr>
            <a:r>
              <a:rPr lang="en-IN" sz="1200" i="1" dirty="0">
                <a:solidFill>
                  <a:srgbClr val="4D4D4D"/>
                </a:solidFill>
                <a:latin typeface="Century Schoolbook" pitchFamily="18" charset="0"/>
              </a:rPr>
              <a:t>	USD </a:t>
            </a:r>
            <a:r>
              <a:rPr lang="en-IN" sz="1200" i="1" dirty="0" smtClean="0">
                <a:solidFill>
                  <a:srgbClr val="4D4D4D"/>
                </a:solidFill>
                <a:latin typeface="Century Schoolbook" pitchFamily="18" charset="0"/>
              </a:rPr>
              <a:t>90</a:t>
            </a:r>
            <a:endParaRPr lang="en-US" sz="1200" dirty="0">
              <a:solidFill>
                <a:srgbClr val="4D4D4D"/>
              </a:solidFill>
            </a:endParaRPr>
          </a:p>
        </p:txBody>
      </p:sp>
      <p:sp>
        <p:nvSpPr>
          <p:cNvPr id="6" name="TextBox 5"/>
          <p:cNvSpPr txBox="1"/>
          <p:nvPr/>
        </p:nvSpPr>
        <p:spPr>
          <a:xfrm>
            <a:off x="493271" y="533400"/>
            <a:ext cx="4148144" cy="307777"/>
          </a:xfrm>
          <a:prstGeom prst="rect">
            <a:avLst/>
          </a:prstGeom>
          <a:noFill/>
        </p:spPr>
        <p:txBody>
          <a:bodyPr wrap="square" rtlCol="0">
            <a:spAutoFit/>
          </a:bodyPr>
          <a:lstStyle/>
          <a:p>
            <a:r>
              <a:rPr lang="en-US" sz="1400" b="1" i="1" dirty="0" smtClean="0">
                <a:solidFill>
                  <a:srgbClr val="4D4D4D"/>
                </a:solidFill>
                <a:latin typeface="Century Schoolbook" pitchFamily="18" charset="0"/>
              </a:rPr>
              <a:t>TOUCH THERAPIES</a:t>
            </a:r>
            <a:endParaRPr lang="en-US" sz="1400" b="1" dirty="0">
              <a:solidFill>
                <a:srgbClr val="4D4D4D"/>
              </a:solidFill>
            </a:endParaRPr>
          </a:p>
        </p:txBody>
      </p:sp>
      <p:sp>
        <p:nvSpPr>
          <p:cNvPr id="8" name="TextBox 7"/>
          <p:cNvSpPr txBox="1"/>
          <p:nvPr/>
        </p:nvSpPr>
        <p:spPr>
          <a:xfrm>
            <a:off x="228600" y="6459379"/>
            <a:ext cx="9296400" cy="400110"/>
          </a:xfrm>
          <a:prstGeom prst="rect">
            <a:avLst/>
          </a:prstGeom>
          <a:noFill/>
        </p:spPr>
        <p:txBody>
          <a:bodyPr wrap="square" rtlCol="0">
            <a:spAutoFit/>
          </a:bodyPr>
          <a:lstStyle/>
          <a:p>
            <a:pPr algn="ctr"/>
            <a:r>
              <a:rPr lang="en-US" sz="1000" i="1" dirty="0" smtClean="0">
                <a:solidFill>
                  <a:srgbClr val="4D4D4D"/>
                </a:solidFill>
                <a:latin typeface="Century Schoolbook" pitchFamily="18" charset="0"/>
              </a:rPr>
              <a:t>All rates are in USD, 12% GST included.</a:t>
            </a:r>
          </a:p>
          <a:p>
            <a:pPr algn="ctr"/>
            <a:r>
              <a:rPr lang="en-US" sz="1000" i="1" dirty="0" smtClean="0">
                <a:solidFill>
                  <a:srgbClr val="4D4D4D"/>
                </a:solidFill>
                <a:latin typeface="Century Schoolbook" pitchFamily="18" charset="0"/>
              </a:rPr>
              <a:t>10% service charge on net price and 12% GST on service charge not included</a:t>
            </a:r>
            <a:endParaRPr lang="en-US" sz="1000" i="1" dirty="0">
              <a:solidFill>
                <a:srgbClr val="4D4D4D"/>
              </a:solidFill>
              <a:latin typeface="Century Schoolbook"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efootSPA_NEW.jpg"/>
          <p:cNvPicPr>
            <a:picLocks noChangeAspect="1"/>
          </p:cNvPicPr>
          <p:nvPr/>
        </p:nvPicPr>
        <p:blipFill>
          <a:blip r:embed="rId2" cstate="print"/>
          <a:srcRect b="5556"/>
          <a:stretch>
            <a:fillRect/>
          </a:stretch>
        </p:blipFill>
        <p:spPr>
          <a:xfrm>
            <a:off x="0" y="0"/>
            <a:ext cx="9906000" cy="6858000"/>
          </a:xfrm>
          <a:prstGeom prst="rect">
            <a:avLst/>
          </a:prstGeom>
        </p:spPr>
      </p:pic>
      <p:sp>
        <p:nvSpPr>
          <p:cNvPr id="5" name="TextBox 4"/>
          <p:cNvSpPr txBox="1"/>
          <p:nvPr/>
        </p:nvSpPr>
        <p:spPr>
          <a:xfrm>
            <a:off x="533400" y="1752600"/>
            <a:ext cx="8839200" cy="3585597"/>
          </a:xfrm>
          <a:prstGeom prst="rect">
            <a:avLst/>
          </a:prstGeom>
          <a:noFill/>
        </p:spPr>
        <p:txBody>
          <a:bodyPr wrap="square" rtlCol="0">
            <a:spAutoFit/>
          </a:bodyPr>
          <a:lstStyle/>
          <a:p>
            <a:pPr>
              <a:spcAft>
                <a:spcPts val="600"/>
              </a:spcAft>
            </a:pPr>
            <a:r>
              <a:rPr lang="en-IN" sz="1200" b="1" i="1" dirty="0" smtClean="0">
                <a:solidFill>
                  <a:srgbClr val="4D4D4D"/>
                </a:solidFill>
                <a:latin typeface="Century Schoolbook" pitchFamily="18" charset="0"/>
              </a:rPr>
              <a:t>BODY EXFOLIATIONS </a:t>
            </a:r>
            <a:r>
              <a:rPr lang="en-IN" sz="1200" i="1" dirty="0" smtClean="0">
                <a:solidFill>
                  <a:srgbClr val="4D4D4D"/>
                </a:solidFill>
                <a:latin typeface="Century Schoolbook" pitchFamily="18" charset="0"/>
              </a:rPr>
              <a:t>(45 minutes)</a:t>
            </a:r>
            <a:endParaRPr lang="en-US" sz="1200" i="1" dirty="0" smtClean="0">
              <a:solidFill>
                <a:srgbClr val="4D4D4D"/>
              </a:solidFill>
              <a:latin typeface="Century Schoolbook" pitchFamily="18" charset="0"/>
            </a:endParaRPr>
          </a:p>
          <a:p>
            <a:pPr>
              <a:spcAft>
                <a:spcPts val="600"/>
              </a:spcAft>
            </a:pPr>
            <a:r>
              <a:rPr lang="en-IN" sz="1200" i="1" dirty="0" smtClean="0">
                <a:solidFill>
                  <a:srgbClr val="4D4D4D"/>
                </a:solidFill>
                <a:latin typeface="Century Schoolbook" pitchFamily="18" charset="0"/>
              </a:rPr>
              <a:t>Body is thoroughly brushed and selected body scrub applied to remove dead skin cells. The body feels light, smooth and silky.</a:t>
            </a:r>
          </a:p>
          <a:p>
            <a:pPr>
              <a:buClr>
                <a:schemeClr val="bg2">
                  <a:lumMod val="25000"/>
                </a:schemeClr>
              </a:buClr>
              <a:buFont typeface="Wingdings" pitchFamily="2" charset="2"/>
              <a:buChar char="v"/>
            </a:pPr>
            <a:r>
              <a:rPr lang="en-IN" sz="1200" i="1" dirty="0" smtClean="0">
                <a:solidFill>
                  <a:srgbClr val="4D4D4D"/>
                </a:solidFill>
                <a:latin typeface="Century Schoolbook" pitchFamily="18" charset="0"/>
              </a:rPr>
              <a:t> Sea Salt and Green Tea - deep cleaning</a:t>
            </a:r>
          </a:p>
          <a:p>
            <a:pPr>
              <a:buClr>
                <a:schemeClr val="bg2">
                  <a:lumMod val="25000"/>
                </a:schemeClr>
              </a:buClr>
              <a:buFont typeface="Wingdings" pitchFamily="2" charset="2"/>
              <a:buChar char="v"/>
            </a:pPr>
            <a:r>
              <a:rPr lang="en-IN" sz="1200" i="1" dirty="0" smtClean="0">
                <a:solidFill>
                  <a:srgbClr val="4D4D4D"/>
                </a:solidFill>
                <a:latin typeface="Century Schoolbook" pitchFamily="18" charset="0"/>
              </a:rPr>
              <a:t> Ginger and Brown Sugar - warming</a:t>
            </a:r>
          </a:p>
          <a:p>
            <a:pPr>
              <a:buClr>
                <a:schemeClr val="bg2">
                  <a:lumMod val="25000"/>
                </a:schemeClr>
              </a:buClr>
              <a:buFont typeface="Wingdings" pitchFamily="2" charset="2"/>
              <a:buChar char="v"/>
            </a:pPr>
            <a:r>
              <a:rPr lang="en-IN" sz="1200" i="1" dirty="0" smtClean="0">
                <a:solidFill>
                  <a:srgbClr val="4D4D4D"/>
                </a:solidFill>
                <a:latin typeface="Century Schoolbook" pitchFamily="18" charset="0"/>
              </a:rPr>
              <a:t> Rich Milk and Pearl Powder - whitening</a:t>
            </a:r>
          </a:p>
          <a:p>
            <a:pPr>
              <a:buClr>
                <a:schemeClr val="bg2">
                  <a:lumMod val="25000"/>
                </a:schemeClr>
              </a:buClr>
              <a:buFont typeface="Wingdings" pitchFamily="2" charset="2"/>
              <a:buChar char="v"/>
            </a:pPr>
            <a:r>
              <a:rPr lang="en-IN" sz="1200" i="1" dirty="0" smtClean="0">
                <a:solidFill>
                  <a:srgbClr val="4D4D4D"/>
                </a:solidFill>
                <a:latin typeface="Century Schoolbook" pitchFamily="18" charset="0"/>
              </a:rPr>
              <a:t> Coconut and Cinnamon - sensitive skin				</a:t>
            </a:r>
          </a:p>
          <a:p>
            <a:pPr>
              <a:spcAft>
                <a:spcPts val="1800"/>
              </a:spcAft>
              <a:tabLst>
                <a:tab pos="8628063" algn="r"/>
              </a:tabLst>
            </a:pPr>
            <a:r>
              <a:rPr lang="en-IN" sz="1200" i="1" dirty="0" smtClean="0">
                <a:solidFill>
                  <a:srgbClr val="4D4D4D"/>
                </a:solidFill>
                <a:latin typeface="Century Schoolbook" pitchFamily="18" charset="0"/>
              </a:rPr>
              <a:t>	USD 60</a:t>
            </a:r>
            <a:endParaRPr lang="en-US" sz="1200" i="1" dirty="0" smtClean="0">
              <a:solidFill>
                <a:srgbClr val="4D4D4D"/>
              </a:solidFill>
              <a:latin typeface="Century Schoolbook" pitchFamily="18" charset="0"/>
            </a:endParaRPr>
          </a:p>
          <a:p>
            <a:pPr>
              <a:spcAft>
                <a:spcPts val="600"/>
              </a:spcAft>
            </a:pPr>
            <a:r>
              <a:rPr lang="en-IN" sz="1200" b="1" i="1" dirty="0" smtClean="0">
                <a:solidFill>
                  <a:srgbClr val="4D4D4D"/>
                </a:solidFill>
                <a:latin typeface="Century Schoolbook" pitchFamily="18" charset="0"/>
              </a:rPr>
              <a:t>BODY ENVELOPMENT </a:t>
            </a:r>
            <a:r>
              <a:rPr lang="en-IN" sz="1200" i="1" dirty="0" smtClean="0">
                <a:solidFill>
                  <a:srgbClr val="4D4D4D"/>
                </a:solidFill>
                <a:latin typeface="Century Schoolbook" pitchFamily="18" charset="0"/>
              </a:rPr>
              <a:t>(50 minutes)</a:t>
            </a:r>
            <a:endParaRPr lang="en-US" sz="1200" i="1" dirty="0" smtClean="0">
              <a:solidFill>
                <a:srgbClr val="4D4D4D"/>
              </a:solidFill>
              <a:latin typeface="Century Schoolbook" pitchFamily="18" charset="0"/>
            </a:endParaRPr>
          </a:p>
          <a:p>
            <a:pPr>
              <a:spcAft>
                <a:spcPts val="600"/>
              </a:spcAft>
              <a:tabLst>
                <a:tab pos="8631238" algn="r"/>
              </a:tabLst>
            </a:pPr>
            <a:r>
              <a:rPr lang="en-IN" sz="1200" i="1" dirty="0" smtClean="0">
                <a:solidFill>
                  <a:srgbClr val="4D4D4D"/>
                </a:solidFill>
                <a:latin typeface="Century Schoolbook" pitchFamily="18" charset="0"/>
              </a:rPr>
              <a:t>Skin brushing and polish helps remove dead skin cells, leaving the skin fresh. Chosen mask is applied and body cocooned in a wrap, allowing natural osmosis to take place. This induced sweating helps body to cleanse and feel lighter instantly. </a:t>
            </a:r>
          </a:p>
          <a:p>
            <a:pPr>
              <a:buFont typeface="Wingdings" pitchFamily="2" charset="2"/>
              <a:buChar char="v"/>
              <a:tabLst>
                <a:tab pos="8631238" algn="r"/>
              </a:tabLst>
            </a:pPr>
            <a:r>
              <a:rPr lang="en-IN" sz="1200" i="1" dirty="0" smtClean="0">
                <a:solidFill>
                  <a:srgbClr val="4D4D4D"/>
                </a:solidFill>
                <a:latin typeface="Century Schoolbook" pitchFamily="18" charset="0"/>
              </a:rPr>
              <a:t> Mud - nourish</a:t>
            </a:r>
          </a:p>
          <a:p>
            <a:pPr>
              <a:buFont typeface="Wingdings" pitchFamily="2" charset="2"/>
              <a:buChar char="v"/>
              <a:tabLst>
                <a:tab pos="8631238" algn="r"/>
              </a:tabLst>
            </a:pPr>
            <a:r>
              <a:rPr lang="en-IN" sz="1200" i="1" dirty="0" smtClean="0">
                <a:solidFill>
                  <a:srgbClr val="4D4D4D"/>
                </a:solidFill>
                <a:latin typeface="Century Schoolbook" pitchFamily="18" charset="0"/>
              </a:rPr>
              <a:t> Seaweed - </a:t>
            </a:r>
            <a:r>
              <a:rPr lang="en-IN" sz="1200" i="1" dirty="0" err="1" smtClean="0">
                <a:solidFill>
                  <a:srgbClr val="4D4D4D"/>
                </a:solidFill>
                <a:latin typeface="Century Schoolbook" pitchFamily="18" charset="0"/>
              </a:rPr>
              <a:t>detox</a:t>
            </a:r>
            <a:endParaRPr lang="en-IN" sz="1200" i="1" dirty="0" smtClean="0">
              <a:solidFill>
                <a:srgbClr val="4D4D4D"/>
              </a:solidFill>
              <a:latin typeface="Century Schoolbook" pitchFamily="18" charset="0"/>
            </a:endParaRPr>
          </a:p>
          <a:p>
            <a:pPr lvl="0">
              <a:buFont typeface="Wingdings" pitchFamily="2" charset="2"/>
              <a:buChar char="v"/>
            </a:pPr>
            <a:r>
              <a:rPr lang="en-US" sz="1200" i="1" dirty="0" smtClean="0">
                <a:solidFill>
                  <a:srgbClr val="4D4D4D"/>
                </a:solidFill>
                <a:latin typeface="Century Schoolbook" pitchFamily="18" charset="0"/>
              </a:rPr>
              <a:t> Cucumber and Yogurt - cooling</a:t>
            </a:r>
          </a:p>
          <a:p>
            <a:pPr lvl="0">
              <a:buFont typeface="Wingdings" pitchFamily="2" charset="2"/>
              <a:buChar char="v"/>
            </a:pPr>
            <a:r>
              <a:rPr lang="en-US" sz="1200" i="1" dirty="0" smtClean="0">
                <a:solidFill>
                  <a:srgbClr val="4D4D4D"/>
                </a:solidFill>
                <a:latin typeface="Century Schoolbook" pitchFamily="18" charset="0"/>
              </a:rPr>
              <a:t> Honey and Citrus - anti tanning</a:t>
            </a:r>
            <a:endParaRPr lang="en-IN" sz="1200" i="1" dirty="0" smtClean="0">
              <a:solidFill>
                <a:srgbClr val="4D4D4D"/>
              </a:solidFill>
              <a:latin typeface="Century Schoolbook" pitchFamily="18" charset="0"/>
            </a:endParaRPr>
          </a:p>
          <a:p>
            <a:pPr>
              <a:spcAft>
                <a:spcPts val="600"/>
              </a:spcAft>
              <a:tabLst>
                <a:tab pos="8631238" algn="r"/>
              </a:tabLst>
            </a:pPr>
            <a:r>
              <a:rPr lang="en-IN" sz="1200" i="1" dirty="0" smtClean="0">
                <a:solidFill>
                  <a:srgbClr val="4D4D4D"/>
                </a:solidFill>
                <a:latin typeface="Century Schoolbook" pitchFamily="18" charset="0"/>
              </a:rPr>
              <a:t>	USD 80</a:t>
            </a:r>
          </a:p>
        </p:txBody>
      </p:sp>
      <p:sp>
        <p:nvSpPr>
          <p:cNvPr id="6" name="TextBox 5"/>
          <p:cNvSpPr txBox="1"/>
          <p:nvPr/>
        </p:nvSpPr>
        <p:spPr>
          <a:xfrm>
            <a:off x="533399" y="1219200"/>
            <a:ext cx="4109453" cy="307777"/>
          </a:xfrm>
          <a:prstGeom prst="rect">
            <a:avLst/>
          </a:prstGeom>
          <a:noFill/>
        </p:spPr>
        <p:txBody>
          <a:bodyPr wrap="square" rtlCol="0">
            <a:spAutoFit/>
          </a:bodyPr>
          <a:lstStyle/>
          <a:p>
            <a:r>
              <a:rPr lang="en-US" sz="1400" b="1" i="1" dirty="0" smtClean="0">
                <a:solidFill>
                  <a:srgbClr val="4D4D4D"/>
                </a:solidFill>
                <a:latin typeface="Century Schoolbook" pitchFamily="18" charset="0"/>
              </a:rPr>
              <a:t>ORGANIC BODY TREATMENTS</a:t>
            </a:r>
            <a:endParaRPr lang="en-US" sz="1400" b="1" dirty="0">
              <a:solidFill>
                <a:srgbClr val="4D4D4D"/>
              </a:solidFill>
            </a:endParaRPr>
          </a:p>
        </p:txBody>
      </p:sp>
      <p:sp>
        <p:nvSpPr>
          <p:cNvPr id="7" name="TextBox 6"/>
          <p:cNvSpPr txBox="1"/>
          <p:nvPr/>
        </p:nvSpPr>
        <p:spPr>
          <a:xfrm>
            <a:off x="228600" y="6459379"/>
            <a:ext cx="9296400" cy="400110"/>
          </a:xfrm>
          <a:prstGeom prst="rect">
            <a:avLst/>
          </a:prstGeom>
          <a:noFill/>
        </p:spPr>
        <p:txBody>
          <a:bodyPr wrap="square" rtlCol="0">
            <a:spAutoFit/>
          </a:bodyPr>
          <a:lstStyle/>
          <a:p>
            <a:pPr algn="ctr"/>
            <a:r>
              <a:rPr lang="en-US" sz="1000" i="1" dirty="0" smtClean="0">
                <a:solidFill>
                  <a:srgbClr val="4D4D4D"/>
                </a:solidFill>
                <a:latin typeface="Century Schoolbook" pitchFamily="18" charset="0"/>
              </a:rPr>
              <a:t>All rates are in USD, 12% GST included.</a:t>
            </a:r>
          </a:p>
          <a:p>
            <a:pPr algn="ctr"/>
            <a:r>
              <a:rPr lang="en-US" sz="1000" i="1" dirty="0" smtClean="0">
                <a:solidFill>
                  <a:srgbClr val="4D4D4D"/>
                </a:solidFill>
                <a:latin typeface="Century Schoolbook" pitchFamily="18" charset="0"/>
              </a:rPr>
              <a:t>10% service charge on net price and 12% GST on service charge not included</a:t>
            </a:r>
            <a:endParaRPr lang="en-US" sz="1000" i="1" dirty="0">
              <a:solidFill>
                <a:srgbClr val="4D4D4D"/>
              </a:solidFill>
              <a:latin typeface="Century Schoolbook" pitchFamily="18" charset="0"/>
            </a:endParaRPr>
          </a:p>
        </p:txBody>
      </p:sp>
    </p:spTree>
    <p:extLst>
      <p:ext uri="{BB962C8B-B14F-4D97-AF65-F5344CB8AC3E}">
        <p14:creationId xmlns:p14="http://schemas.microsoft.com/office/powerpoint/2010/main" val="27659504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efootSPA_NEW.jpg"/>
          <p:cNvPicPr>
            <a:picLocks noChangeAspect="1"/>
          </p:cNvPicPr>
          <p:nvPr/>
        </p:nvPicPr>
        <p:blipFill>
          <a:blip r:embed="rId2" cstate="print"/>
          <a:srcRect b="5556"/>
          <a:stretch>
            <a:fillRect/>
          </a:stretch>
        </p:blipFill>
        <p:spPr>
          <a:xfrm>
            <a:off x="0" y="0"/>
            <a:ext cx="9906000" cy="6858000"/>
          </a:xfrm>
          <a:prstGeom prst="rect">
            <a:avLst/>
          </a:prstGeom>
        </p:spPr>
      </p:pic>
      <p:sp>
        <p:nvSpPr>
          <p:cNvPr id="5" name="TextBox 4"/>
          <p:cNvSpPr txBox="1"/>
          <p:nvPr/>
        </p:nvSpPr>
        <p:spPr>
          <a:xfrm>
            <a:off x="533400" y="3392775"/>
            <a:ext cx="8839200" cy="2539157"/>
          </a:xfrm>
          <a:prstGeom prst="rect">
            <a:avLst/>
          </a:prstGeom>
          <a:noFill/>
        </p:spPr>
        <p:txBody>
          <a:bodyPr wrap="square" rtlCol="0">
            <a:spAutoFit/>
          </a:bodyPr>
          <a:lstStyle/>
          <a:p>
            <a:pPr>
              <a:spcAft>
                <a:spcPts val="600"/>
              </a:spcAft>
            </a:pPr>
            <a:r>
              <a:rPr lang="en-IN" sz="1200" b="1" i="1" dirty="0" smtClean="0">
                <a:solidFill>
                  <a:srgbClr val="4D4D4D"/>
                </a:solidFill>
                <a:latin typeface="Century Schoolbook" pitchFamily="18" charset="0"/>
              </a:rPr>
              <a:t>HEAVENLY FOOT MASSAGE </a:t>
            </a:r>
            <a:r>
              <a:rPr lang="en-IN" sz="1200" i="1" dirty="0" smtClean="0">
                <a:solidFill>
                  <a:srgbClr val="4D4D4D"/>
                </a:solidFill>
                <a:latin typeface="Century Schoolbook" pitchFamily="18" charset="0"/>
              </a:rPr>
              <a:t>(45 minutes)</a:t>
            </a:r>
            <a:endParaRPr lang="en-US" sz="1200" i="1" dirty="0" smtClean="0">
              <a:solidFill>
                <a:srgbClr val="4D4D4D"/>
              </a:solidFill>
              <a:latin typeface="Century Schoolbook" pitchFamily="18" charset="0"/>
            </a:endParaRPr>
          </a:p>
          <a:p>
            <a:pPr>
              <a:tabLst>
                <a:tab pos="8631238" algn="r"/>
              </a:tabLst>
            </a:pPr>
            <a:r>
              <a:rPr lang="en-IN" sz="1200" i="1" dirty="0" smtClean="0">
                <a:solidFill>
                  <a:srgbClr val="4D4D4D"/>
                </a:solidFill>
                <a:latin typeface="Century Schoolbook" pitchFamily="18" charset="0"/>
              </a:rPr>
              <a:t>Heavenly foot massage is based on theory that specific areas on feet are reflexes to other parts of the body including the internal organs. Palm kneading along the leg to release tight muscles, some stretching to loosen joints and little cartilages on the feet and toes. 		USD 70</a:t>
            </a:r>
          </a:p>
          <a:p>
            <a:pPr>
              <a:spcAft>
                <a:spcPts val="600"/>
              </a:spcAft>
            </a:pPr>
            <a:r>
              <a:rPr lang="en-IN" sz="1200" b="1" i="1" dirty="0">
                <a:solidFill>
                  <a:srgbClr val="4D4D4D"/>
                </a:solidFill>
                <a:latin typeface="Century Schoolbook" pitchFamily="18" charset="0"/>
              </a:rPr>
              <a:t>BAREFOOT EXPERIENCE </a:t>
            </a:r>
            <a:r>
              <a:rPr lang="en-IN" sz="1200" i="1" dirty="0">
                <a:solidFill>
                  <a:srgbClr val="4D4D4D"/>
                </a:solidFill>
                <a:latin typeface="Century Schoolbook" pitchFamily="18" charset="0"/>
              </a:rPr>
              <a:t>(60 minutes)</a:t>
            </a:r>
            <a:endParaRPr lang="en-US" sz="1200" i="1" dirty="0">
              <a:solidFill>
                <a:srgbClr val="4D4D4D"/>
              </a:solidFill>
              <a:latin typeface="Century Schoolbook" pitchFamily="18" charset="0"/>
            </a:endParaRPr>
          </a:p>
          <a:p>
            <a:pPr>
              <a:tabLst>
                <a:tab pos="8631238" algn="r"/>
              </a:tabLst>
            </a:pPr>
            <a:r>
              <a:rPr lang="en-IN" sz="1200" i="1" dirty="0">
                <a:solidFill>
                  <a:srgbClr val="4D4D4D"/>
                </a:solidFill>
                <a:latin typeface="Century Schoolbook" pitchFamily="18" charset="0"/>
              </a:rPr>
              <a:t>A gentle and immensely enjoyable therapy that works on the feet to increase circulation, shift toxins and stimulate the body’s self-healing ability. As one of the most neglected parts of the entire body, this massage will leave you with a carefree spring in your step. This therapy is combined with hot herbal compress to improve circulation and relieve tired feet.     		USD 80</a:t>
            </a:r>
            <a:endParaRPr lang="en-US" sz="1200" i="1" dirty="0">
              <a:solidFill>
                <a:srgbClr val="4D4D4D"/>
              </a:solidFill>
              <a:latin typeface="Century Schoolbook" pitchFamily="18" charset="0"/>
            </a:endParaRPr>
          </a:p>
          <a:p>
            <a:pPr>
              <a:spcAft>
                <a:spcPts val="600"/>
              </a:spcAft>
              <a:tabLst>
                <a:tab pos="8631238" algn="r"/>
              </a:tabLst>
            </a:pPr>
            <a:endParaRPr lang="en-IN" sz="1200" i="1" dirty="0">
              <a:solidFill>
                <a:srgbClr val="4D4D4D"/>
              </a:solidFill>
              <a:latin typeface="Century Schoolbook" pitchFamily="18" charset="0"/>
            </a:endParaRPr>
          </a:p>
          <a:p>
            <a:pPr>
              <a:spcAft>
                <a:spcPts val="600"/>
              </a:spcAft>
              <a:tabLst>
                <a:tab pos="8631238" algn="r"/>
              </a:tabLst>
            </a:pPr>
            <a:endParaRPr lang="en-IN" sz="1200" i="1" dirty="0" smtClean="0">
              <a:solidFill>
                <a:srgbClr val="4D4D4D"/>
              </a:solidFill>
              <a:latin typeface="Century Schoolbook" pitchFamily="18" charset="0"/>
            </a:endParaRPr>
          </a:p>
        </p:txBody>
      </p:sp>
      <p:sp>
        <p:nvSpPr>
          <p:cNvPr id="6" name="TextBox 5"/>
          <p:cNvSpPr txBox="1"/>
          <p:nvPr/>
        </p:nvSpPr>
        <p:spPr>
          <a:xfrm>
            <a:off x="533399" y="2968823"/>
            <a:ext cx="4109453" cy="307777"/>
          </a:xfrm>
          <a:prstGeom prst="rect">
            <a:avLst/>
          </a:prstGeom>
          <a:noFill/>
        </p:spPr>
        <p:txBody>
          <a:bodyPr wrap="square" rtlCol="0">
            <a:spAutoFit/>
          </a:bodyPr>
          <a:lstStyle/>
          <a:p>
            <a:r>
              <a:rPr lang="en-US" sz="1400" b="1" i="1" dirty="0" smtClean="0">
                <a:solidFill>
                  <a:srgbClr val="4D4D4D"/>
                </a:solidFill>
                <a:latin typeface="Century Schoolbook" pitchFamily="18" charset="0"/>
              </a:rPr>
              <a:t>FOOT TREATMENTS</a:t>
            </a:r>
            <a:endParaRPr lang="en-US" sz="1400" b="1" dirty="0">
              <a:solidFill>
                <a:srgbClr val="4D4D4D"/>
              </a:solidFill>
            </a:endParaRPr>
          </a:p>
        </p:txBody>
      </p:sp>
      <p:sp>
        <p:nvSpPr>
          <p:cNvPr id="7" name="TextBox 6"/>
          <p:cNvSpPr txBox="1"/>
          <p:nvPr/>
        </p:nvSpPr>
        <p:spPr>
          <a:xfrm>
            <a:off x="533400" y="1618327"/>
            <a:ext cx="8839200" cy="1277273"/>
          </a:xfrm>
          <a:prstGeom prst="rect">
            <a:avLst/>
          </a:prstGeom>
          <a:noFill/>
        </p:spPr>
        <p:txBody>
          <a:bodyPr wrap="square" rtlCol="0">
            <a:spAutoFit/>
          </a:bodyPr>
          <a:lstStyle/>
          <a:p>
            <a:pPr>
              <a:spcAft>
                <a:spcPts val="600"/>
              </a:spcAft>
            </a:pPr>
            <a:r>
              <a:rPr lang="en-IN" sz="1200" b="1" i="1" dirty="0" smtClean="0">
                <a:solidFill>
                  <a:srgbClr val="4D4D4D"/>
                </a:solidFill>
                <a:latin typeface="Century Schoolbook" pitchFamily="18" charset="0"/>
              </a:rPr>
              <a:t>EMPRESS FACIAL </a:t>
            </a:r>
            <a:r>
              <a:rPr lang="en-IN" sz="1200" i="1" dirty="0" smtClean="0">
                <a:solidFill>
                  <a:srgbClr val="4D4D4D"/>
                </a:solidFill>
                <a:latin typeface="Century Schoolbook" pitchFamily="18" charset="0"/>
              </a:rPr>
              <a:t>(60 minutes)</a:t>
            </a:r>
            <a:endParaRPr lang="en-US" sz="1200" i="1" dirty="0" smtClean="0">
              <a:solidFill>
                <a:srgbClr val="4D4D4D"/>
              </a:solidFill>
              <a:latin typeface="Century Schoolbook" pitchFamily="18" charset="0"/>
            </a:endParaRPr>
          </a:p>
          <a:p>
            <a:pPr>
              <a:tabLst>
                <a:tab pos="8631238" algn="r"/>
              </a:tabLst>
            </a:pPr>
            <a:r>
              <a:rPr lang="en-US" sz="1200" i="1" dirty="0" smtClean="0">
                <a:solidFill>
                  <a:srgbClr val="4D4D4D"/>
                </a:solidFill>
                <a:latin typeface="Century Schoolbook" pitchFamily="18" charset="0"/>
              </a:rPr>
              <a:t>This royal facial uses fresh and natural ingredients. The face is cleansed with a tomato, milk and citrus juice and a mix of green tea, sugar and honey as exfoliators. Sliced cucumber is used to tone the skin and then sweet almond oil is slowly massaged onto the face. The ritual continues with a pearl mask. The chilled surface of a jade roller is then used to caress the skin and close pores. A soothing balm is applied to the lips.</a:t>
            </a:r>
            <a:r>
              <a:rPr lang="en-IN" sz="1200" i="1" dirty="0" smtClean="0">
                <a:solidFill>
                  <a:srgbClr val="4D4D4D"/>
                </a:solidFill>
                <a:latin typeface="Century Schoolbook" pitchFamily="18" charset="0"/>
              </a:rPr>
              <a:t>		USD 80</a:t>
            </a:r>
            <a:endParaRPr lang="en-US" sz="1200" i="1" dirty="0" smtClean="0">
              <a:solidFill>
                <a:srgbClr val="4D4D4D"/>
              </a:solidFill>
              <a:latin typeface="Century Schoolbook" pitchFamily="18" charset="0"/>
            </a:endParaRPr>
          </a:p>
        </p:txBody>
      </p:sp>
      <p:sp>
        <p:nvSpPr>
          <p:cNvPr id="8" name="TextBox 7"/>
          <p:cNvSpPr txBox="1"/>
          <p:nvPr/>
        </p:nvSpPr>
        <p:spPr>
          <a:xfrm>
            <a:off x="533399" y="1194375"/>
            <a:ext cx="4109453" cy="307777"/>
          </a:xfrm>
          <a:prstGeom prst="rect">
            <a:avLst/>
          </a:prstGeom>
          <a:noFill/>
        </p:spPr>
        <p:txBody>
          <a:bodyPr wrap="square" rtlCol="0">
            <a:spAutoFit/>
          </a:bodyPr>
          <a:lstStyle/>
          <a:p>
            <a:r>
              <a:rPr lang="en-US" sz="1400" b="1" i="1" dirty="0" smtClean="0">
                <a:solidFill>
                  <a:srgbClr val="4D4D4D"/>
                </a:solidFill>
                <a:latin typeface="Century Schoolbook" pitchFamily="18" charset="0"/>
              </a:rPr>
              <a:t>ORGANIC FACIAL TREATMENTS</a:t>
            </a:r>
            <a:endParaRPr lang="en-US" sz="1400" b="1" dirty="0">
              <a:solidFill>
                <a:srgbClr val="4D4D4D"/>
              </a:solidFill>
            </a:endParaRPr>
          </a:p>
        </p:txBody>
      </p:sp>
      <p:sp>
        <p:nvSpPr>
          <p:cNvPr id="9" name="TextBox 8"/>
          <p:cNvSpPr txBox="1"/>
          <p:nvPr/>
        </p:nvSpPr>
        <p:spPr>
          <a:xfrm>
            <a:off x="228600" y="6459379"/>
            <a:ext cx="9296400" cy="400110"/>
          </a:xfrm>
          <a:prstGeom prst="rect">
            <a:avLst/>
          </a:prstGeom>
          <a:noFill/>
        </p:spPr>
        <p:txBody>
          <a:bodyPr wrap="square" rtlCol="0">
            <a:spAutoFit/>
          </a:bodyPr>
          <a:lstStyle/>
          <a:p>
            <a:pPr algn="ctr"/>
            <a:r>
              <a:rPr lang="en-US" sz="1000" i="1" dirty="0" smtClean="0">
                <a:solidFill>
                  <a:srgbClr val="4D4D4D"/>
                </a:solidFill>
                <a:latin typeface="Century Schoolbook" pitchFamily="18" charset="0"/>
              </a:rPr>
              <a:t>All rates are in USD, 12% GST included.</a:t>
            </a:r>
          </a:p>
          <a:p>
            <a:pPr algn="ctr"/>
            <a:r>
              <a:rPr lang="en-US" sz="1000" i="1" dirty="0" smtClean="0">
                <a:solidFill>
                  <a:srgbClr val="4D4D4D"/>
                </a:solidFill>
                <a:latin typeface="Century Schoolbook" pitchFamily="18" charset="0"/>
              </a:rPr>
              <a:t>10% service charge on net price and 12% GST on service charge not included</a:t>
            </a:r>
            <a:endParaRPr lang="en-US" sz="1000" i="1" dirty="0">
              <a:solidFill>
                <a:srgbClr val="4D4D4D"/>
              </a:solidFill>
              <a:latin typeface="Century Schoolbook"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efootSPA_NEW.jpg"/>
          <p:cNvPicPr>
            <a:picLocks noChangeAspect="1"/>
          </p:cNvPicPr>
          <p:nvPr/>
        </p:nvPicPr>
        <p:blipFill>
          <a:blip r:embed="rId2" cstate="print"/>
          <a:srcRect b="5556"/>
          <a:stretch>
            <a:fillRect/>
          </a:stretch>
        </p:blipFill>
        <p:spPr>
          <a:xfrm>
            <a:off x="0" y="0"/>
            <a:ext cx="9906000" cy="6858000"/>
          </a:xfrm>
          <a:prstGeom prst="rect">
            <a:avLst/>
          </a:prstGeom>
        </p:spPr>
      </p:pic>
      <p:sp>
        <p:nvSpPr>
          <p:cNvPr id="5" name="TextBox 4"/>
          <p:cNvSpPr txBox="1"/>
          <p:nvPr/>
        </p:nvSpPr>
        <p:spPr>
          <a:xfrm>
            <a:off x="538746" y="1531471"/>
            <a:ext cx="8833853" cy="4139595"/>
          </a:xfrm>
          <a:prstGeom prst="rect">
            <a:avLst/>
          </a:prstGeom>
          <a:noFill/>
        </p:spPr>
        <p:txBody>
          <a:bodyPr wrap="square" rtlCol="0">
            <a:spAutoFit/>
          </a:bodyPr>
          <a:lstStyle/>
          <a:p>
            <a:pPr>
              <a:spcAft>
                <a:spcPts val="600"/>
              </a:spcAft>
            </a:pPr>
            <a:r>
              <a:rPr lang="en-IN" sz="1200" b="1" i="1" dirty="0" smtClean="0">
                <a:solidFill>
                  <a:srgbClr val="4D4D4D"/>
                </a:solidFill>
                <a:latin typeface="Century Schoolbook" pitchFamily="18" charset="0"/>
              </a:rPr>
              <a:t>RECOVERY TREATMENT </a:t>
            </a:r>
            <a:r>
              <a:rPr lang="en-IN" sz="1200" i="1" dirty="0" smtClean="0">
                <a:solidFill>
                  <a:srgbClr val="4D4D4D"/>
                </a:solidFill>
                <a:latin typeface="Century Schoolbook" pitchFamily="18" charset="0"/>
              </a:rPr>
              <a:t>(30 minutes)</a:t>
            </a:r>
            <a:endParaRPr lang="en-US" sz="1200" i="1" dirty="0" smtClean="0">
              <a:solidFill>
                <a:srgbClr val="4D4D4D"/>
              </a:solidFill>
              <a:latin typeface="Century Schoolbook" pitchFamily="18" charset="0"/>
            </a:endParaRPr>
          </a:p>
          <a:p>
            <a:r>
              <a:rPr lang="en-US" sz="1200" i="1" dirty="0" smtClean="0">
                <a:solidFill>
                  <a:srgbClr val="4D4D4D"/>
                </a:solidFill>
                <a:latin typeface="Century Schoolbook" pitchFamily="18" charset="0"/>
              </a:rPr>
              <a:t>Pressure points on the scalp, neck and shoulder are stimulated to improve circulation, relieve tightness and tension</a:t>
            </a:r>
          </a:p>
          <a:p>
            <a:r>
              <a:rPr lang="en-US" sz="1200" i="1" dirty="0" smtClean="0">
                <a:solidFill>
                  <a:srgbClr val="4D4D4D"/>
                </a:solidFill>
                <a:latin typeface="Century Schoolbook" pitchFamily="18" charset="0"/>
              </a:rPr>
              <a:t>and promote relaxation. </a:t>
            </a:r>
            <a:r>
              <a:rPr lang="en-IN" sz="1200" i="1" dirty="0" smtClean="0">
                <a:solidFill>
                  <a:srgbClr val="4D4D4D"/>
                </a:solidFill>
                <a:latin typeface="Century Schoolbook" pitchFamily="18" charset="0"/>
              </a:rPr>
              <a:t>				</a:t>
            </a:r>
          </a:p>
          <a:p>
            <a:pPr>
              <a:spcAft>
                <a:spcPts val="600"/>
              </a:spcAft>
              <a:tabLst>
                <a:tab pos="8628063" algn="r"/>
              </a:tabLst>
            </a:pPr>
            <a:r>
              <a:rPr lang="en-IN" sz="1200" i="1" dirty="0" smtClean="0">
                <a:solidFill>
                  <a:srgbClr val="4D4D4D"/>
                </a:solidFill>
                <a:latin typeface="Century Schoolbook" pitchFamily="18" charset="0"/>
              </a:rPr>
              <a:t>	USD 45</a:t>
            </a:r>
            <a:endParaRPr lang="en-US" sz="1200" i="1" dirty="0" smtClean="0">
              <a:solidFill>
                <a:srgbClr val="4D4D4D"/>
              </a:solidFill>
              <a:latin typeface="Century Schoolbook" pitchFamily="18" charset="0"/>
            </a:endParaRPr>
          </a:p>
          <a:p>
            <a:pPr>
              <a:spcAft>
                <a:spcPts val="600"/>
              </a:spcAft>
            </a:pPr>
            <a:r>
              <a:rPr lang="en-IN" sz="1200" b="1" i="1" dirty="0" smtClean="0">
                <a:solidFill>
                  <a:srgbClr val="4D4D4D"/>
                </a:solidFill>
                <a:latin typeface="Century Schoolbook" pitchFamily="18" charset="0"/>
              </a:rPr>
              <a:t>INDIAN HEAD MASSAGE </a:t>
            </a:r>
            <a:r>
              <a:rPr lang="en-IN" sz="1200" i="1" dirty="0" smtClean="0">
                <a:solidFill>
                  <a:srgbClr val="4D4D4D"/>
                </a:solidFill>
                <a:latin typeface="Century Schoolbook" pitchFamily="18" charset="0"/>
              </a:rPr>
              <a:t>(30 minutes)</a:t>
            </a:r>
            <a:endParaRPr lang="en-US" sz="1200" i="1" dirty="0" smtClean="0">
              <a:solidFill>
                <a:srgbClr val="4D4D4D"/>
              </a:solidFill>
              <a:latin typeface="Century Schoolbook" pitchFamily="18" charset="0"/>
            </a:endParaRPr>
          </a:p>
          <a:p>
            <a:pPr>
              <a:tabLst>
                <a:tab pos="8631238" algn="r"/>
              </a:tabLst>
            </a:pPr>
            <a:r>
              <a:rPr lang="en-US" sz="1200" i="1" dirty="0" smtClean="0">
                <a:solidFill>
                  <a:srgbClr val="4D4D4D"/>
                </a:solidFill>
                <a:latin typeface="Century Schoolbook" pitchFamily="18" charset="0"/>
              </a:rPr>
              <a:t>A traditional Indian head massage which will concentrate on you pressure points on the scalp and help you to relieve </a:t>
            </a:r>
          </a:p>
          <a:p>
            <a:pPr>
              <a:tabLst>
                <a:tab pos="8631238" algn="r"/>
              </a:tabLst>
            </a:pPr>
            <a:r>
              <a:rPr lang="en-US" sz="1200" i="1" dirty="0" smtClean="0">
                <a:solidFill>
                  <a:srgbClr val="4D4D4D"/>
                </a:solidFill>
                <a:latin typeface="Century Schoolbook" pitchFamily="18" charset="0"/>
              </a:rPr>
              <a:t>stress and tension. </a:t>
            </a:r>
            <a:r>
              <a:rPr lang="en-IN" sz="1200" i="1" dirty="0" smtClean="0">
                <a:solidFill>
                  <a:srgbClr val="4D4D4D"/>
                </a:solidFill>
                <a:latin typeface="Century Schoolbook" pitchFamily="18" charset="0"/>
              </a:rPr>
              <a:t>		USD 45</a:t>
            </a:r>
          </a:p>
          <a:p>
            <a:pPr>
              <a:spcAft>
                <a:spcPts val="600"/>
              </a:spcAft>
              <a:tabLst>
                <a:tab pos="8631238" algn="r"/>
              </a:tabLst>
            </a:pPr>
            <a:r>
              <a:rPr lang="en-IN" sz="1200" b="1" i="1" dirty="0" smtClean="0">
                <a:solidFill>
                  <a:srgbClr val="4D4D4D"/>
                </a:solidFill>
                <a:latin typeface="Century Schoolbook" pitchFamily="18" charset="0"/>
              </a:rPr>
              <a:t>QUICK GLOW </a:t>
            </a:r>
            <a:r>
              <a:rPr lang="en-IN" sz="1200" i="1" dirty="0" smtClean="0">
                <a:solidFill>
                  <a:srgbClr val="4D4D4D"/>
                </a:solidFill>
                <a:latin typeface="Century Schoolbook" pitchFamily="18" charset="0"/>
              </a:rPr>
              <a:t>(30 minutes)</a:t>
            </a:r>
            <a:endParaRPr lang="en-US" sz="1200" i="1" dirty="0" smtClean="0">
              <a:solidFill>
                <a:srgbClr val="4D4D4D"/>
              </a:solidFill>
              <a:latin typeface="Century Schoolbook" pitchFamily="18" charset="0"/>
            </a:endParaRPr>
          </a:p>
          <a:p>
            <a:r>
              <a:rPr lang="en-US" sz="1200" i="1" dirty="0" smtClean="0">
                <a:solidFill>
                  <a:srgbClr val="4D4D4D"/>
                </a:solidFill>
                <a:latin typeface="Century Schoolbook" pitchFamily="18" charset="0"/>
              </a:rPr>
              <a:t>This treatment will boost your complexion with a facial cleanse, an unique exfoliating compresses. Your facial is </a:t>
            </a:r>
          </a:p>
          <a:p>
            <a:r>
              <a:rPr lang="en-US" sz="1200" i="1" dirty="0" smtClean="0">
                <a:solidFill>
                  <a:srgbClr val="4D4D4D"/>
                </a:solidFill>
                <a:latin typeface="Century Schoolbook" pitchFamily="18" charset="0"/>
              </a:rPr>
              <a:t>completed with nutrient rich moisturizers for the eyes, lips, face. </a:t>
            </a:r>
            <a:r>
              <a:rPr lang="en-IN" sz="1200" i="1" dirty="0" smtClean="0">
                <a:solidFill>
                  <a:srgbClr val="4D4D4D"/>
                </a:solidFill>
                <a:latin typeface="Century Schoolbook" pitchFamily="18" charset="0"/>
              </a:rPr>
              <a:t>	</a:t>
            </a:r>
          </a:p>
          <a:p>
            <a:pPr>
              <a:spcAft>
                <a:spcPts val="600"/>
              </a:spcAft>
              <a:tabLst>
                <a:tab pos="8631238" algn="r"/>
              </a:tabLst>
            </a:pPr>
            <a:r>
              <a:rPr lang="en-IN" sz="1200" i="1" dirty="0" smtClean="0">
                <a:solidFill>
                  <a:srgbClr val="4D4D4D"/>
                </a:solidFill>
                <a:latin typeface="Century Schoolbook" pitchFamily="18" charset="0"/>
              </a:rPr>
              <a:t>	USD 45</a:t>
            </a:r>
          </a:p>
          <a:p>
            <a:pPr>
              <a:spcAft>
                <a:spcPts val="600"/>
              </a:spcAft>
            </a:pPr>
            <a:r>
              <a:rPr lang="en-IN" sz="1200" b="1" i="1" dirty="0" smtClean="0">
                <a:solidFill>
                  <a:srgbClr val="4D4D4D"/>
                </a:solidFill>
                <a:latin typeface="Century Schoolbook" pitchFamily="18" charset="0"/>
              </a:rPr>
              <a:t>SPARKLING EYES </a:t>
            </a:r>
            <a:r>
              <a:rPr lang="en-IN" sz="1200" i="1" dirty="0" smtClean="0">
                <a:solidFill>
                  <a:srgbClr val="4D4D4D"/>
                </a:solidFill>
                <a:latin typeface="Century Schoolbook" pitchFamily="18" charset="0"/>
              </a:rPr>
              <a:t>(20 minutes)</a:t>
            </a:r>
            <a:endParaRPr lang="en-US" sz="1200" i="1" dirty="0" smtClean="0">
              <a:solidFill>
                <a:srgbClr val="4D4D4D"/>
              </a:solidFill>
              <a:latin typeface="Century Schoolbook" pitchFamily="18" charset="0"/>
            </a:endParaRPr>
          </a:p>
          <a:p>
            <a:r>
              <a:rPr lang="en-IN" sz="1200" i="1" dirty="0" smtClean="0">
                <a:solidFill>
                  <a:srgbClr val="4D4D4D"/>
                </a:solidFill>
                <a:latin typeface="Century Schoolbook" pitchFamily="18" charset="0"/>
              </a:rPr>
              <a:t>Specific massage technique and mask to relieve eye strain. Calm and rejuvenate the eyes and bring back </a:t>
            </a:r>
          </a:p>
          <a:p>
            <a:r>
              <a:rPr lang="en-IN" sz="1200" i="1" dirty="0" smtClean="0">
                <a:solidFill>
                  <a:srgbClr val="4D4D4D"/>
                </a:solidFill>
                <a:latin typeface="Century Schoolbook" pitchFamily="18" charset="0"/>
              </a:rPr>
              <a:t>the sparkle. 	</a:t>
            </a:r>
          </a:p>
          <a:p>
            <a:pPr>
              <a:tabLst>
                <a:tab pos="8631238" algn="r"/>
              </a:tabLst>
            </a:pPr>
            <a:r>
              <a:rPr lang="en-IN" sz="1200" i="1" dirty="0" smtClean="0">
                <a:solidFill>
                  <a:srgbClr val="4D4D4D"/>
                </a:solidFill>
                <a:latin typeface="Century Schoolbook" pitchFamily="18" charset="0"/>
              </a:rPr>
              <a:t>	USD 45</a:t>
            </a:r>
          </a:p>
          <a:p>
            <a:pPr>
              <a:tabLst>
                <a:tab pos="8631238" algn="r"/>
              </a:tabLst>
            </a:pPr>
            <a:endParaRPr lang="en-IN" sz="1200" i="1" dirty="0">
              <a:solidFill>
                <a:srgbClr val="4D4D4D"/>
              </a:solidFill>
              <a:latin typeface="Century Schoolbook" pitchFamily="18" charset="0"/>
            </a:endParaRPr>
          </a:p>
          <a:p>
            <a:pPr>
              <a:tabLst>
                <a:tab pos="8631238" algn="r"/>
              </a:tabLst>
            </a:pPr>
            <a:endParaRPr lang="en-US" sz="1200" b="1" dirty="0">
              <a:solidFill>
                <a:srgbClr val="4D4D4D"/>
              </a:solidFill>
            </a:endParaRPr>
          </a:p>
          <a:p>
            <a:pPr>
              <a:tabLst>
                <a:tab pos="8631238" algn="r"/>
              </a:tabLst>
            </a:pPr>
            <a:endParaRPr lang="en-US" sz="1200" dirty="0">
              <a:solidFill>
                <a:srgbClr val="4D4D4D"/>
              </a:solidFill>
            </a:endParaRPr>
          </a:p>
        </p:txBody>
      </p:sp>
      <p:sp>
        <p:nvSpPr>
          <p:cNvPr id="6" name="TextBox 5"/>
          <p:cNvSpPr txBox="1"/>
          <p:nvPr/>
        </p:nvSpPr>
        <p:spPr>
          <a:xfrm>
            <a:off x="538747" y="838201"/>
            <a:ext cx="4261853" cy="307777"/>
          </a:xfrm>
          <a:prstGeom prst="rect">
            <a:avLst/>
          </a:prstGeom>
          <a:noFill/>
        </p:spPr>
        <p:txBody>
          <a:bodyPr wrap="square" rtlCol="0">
            <a:spAutoFit/>
          </a:bodyPr>
          <a:lstStyle/>
          <a:p>
            <a:r>
              <a:rPr lang="en-US" sz="1400" b="1" i="1" dirty="0" smtClean="0">
                <a:solidFill>
                  <a:srgbClr val="4D4D4D"/>
                </a:solidFill>
                <a:latin typeface="Century Schoolbook" pitchFamily="18" charset="0"/>
              </a:rPr>
              <a:t>ADD-ON TREATMENTS</a:t>
            </a:r>
            <a:endParaRPr lang="en-US" sz="1400" b="1" dirty="0">
              <a:solidFill>
                <a:srgbClr val="4D4D4D"/>
              </a:solidFill>
            </a:endParaRPr>
          </a:p>
        </p:txBody>
      </p:sp>
      <p:sp>
        <p:nvSpPr>
          <p:cNvPr id="7" name="TextBox 6"/>
          <p:cNvSpPr txBox="1"/>
          <p:nvPr/>
        </p:nvSpPr>
        <p:spPr>
          <a:xfrm>
            <a:off x="228600" y="6459379"/>
            <a:ext cx="9296400" cy="400110"/>
          </a:xfrm>
          <a:prstGeom prst="rect">
            <a:avLst/>
          </a:prstGeom>
          <a:noFill/>
        </p:spPr>
        <p:txBody>
          <a:bodyPr wrap="square" rtlCol="0">
            <a:spAutoFit/>
          </a:bodyPr>
          <a:lstStyle/>
          <a:p>
            <a:pPr algn="ctr"/>
            <a:r>
              <a:rPr lang="en-US" sz="1000" i="1" dirty="0" smtClean="0">
                <a:solidFill>
                  <a:srgbClr val="4D4D4D"/>
                </a:solidFill>
                <a:latin typeface="Century Schoolbook" pitchFamily="18" charset="0"/>
              </a:rPr>
              <a:t>All rates are in USD, 12% GST included.</a:t>
            </a:r>
          </a:p>
          <a:p>
            <a:pPr algn="ctr"/>
            <a:r>
              <a:rPr lang="en-US" sz="1000" i="1" dirty="0" smtClean="0">
                <a:solidFill>
                  <a:srgbClr val="4D4D4D"/>
                </a:solidFill>
                <a:latin typeface="Century Schoolbook" pitchFamily="18" charset="0"/>
              </a:rPr>
              <a:t>10% service charge on net price and 12% GST on service charge not included</a:t>
            </a:r>
            <a:endParaRPr lang="en-US" sz="1000" i="1" dirty="0">
              <a:solidFill>
                <a:srgbClr val="4D4D4D"/>
              </a:solidFill>
              <a:latin typeface="Century Schoolbook"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efootSPA_NEW.jpg"/>
          <p:cNvPicPr>
            <a:picLocks noChangeAspect="1"/>
          </p:cNvPicPr>
          <p:nvPr/>
        </p:nvPicPr>
        <p:blipFill>
          <a:blip r:embed="rId2" cstate="print"/>
          <a:srcRect b="5556"/>
          <a:stretch>
            <a:fillRect/>
          </a:stretch>
        </p:blipFill>
        <p:spPr>
          <a:xfrm>
            <a:off x="0" y="0"/>
            <a:ext cx="9906000" cy="6858000"/>
          </a:xfrm>
          <a:prstGeom prst="rect">
            <a:avLst/>
          </a:prstGeom>
        </p:spPr>
      </p:pic>
      <p:sp>
        <p:nvSpPr>
          <p:cNvPr id="5" name="TextBox 4"/>
          <p:cNvSpPr txBox="1"/>
          <p:nvPr/>
        </p:nvSpPr>
        <p:spPr>
          <a:xfrm>
            <a:off x="457200" y="1531471"/>
            <a:ext cx="8910054" cy="3585597"/>
          </a:xfrm>
          <a:prstGeom prst="rect">
            <a:avLst/>
          </a:prstGeom>
          <a:noFill/>
        </p:spPr>
        <p:txBody>
          <a:bodyPr wrap="square" rtlCol="0">
            <a:spAutoFit/>
          </a:bodyPr>
          <a:lstStyle/>
          <a:p>
            <a:pPr>
              <a:spcAft>
                <a:spcPts val="600"/>
              </a:spcAft>
            </a:pPr>
            <a:r>
              <a:rPr lang="en-IN" sz="1200" b="1" i="1" dirty="0" smtClean="0">
                <a:solidFill>
                  <a:srgbClr val="4D4D4D"/>
                </a:solidFill>
                <a:latin typeface="Century Schoolbook" pitchFamily="18" charset="0"/>
              </a:rPr>
              <a:t>MANICURE </a:t>
            </a:r>
            <a:r>
              <a:rPr lang="en-IN" sz="1200" i="1" dirty="0" smtClean="0">
                <a:solidFill>
                  <a:srgbClr val="4D4D4D"/>
                </a:solidFill>
                <a:latin typeface="Century Schoolbook" pitchFamily="18" charset="0"/>
              </a:rPr>
              <a:t>(30 minutes)</a:t>
            </a:r>
            <a:endParaRPr lang="en-US" sz="1200" i="1" dirty="0" smtClean="0">
              <a:solidFill>
                <a:srgbClr val="4D4D4D"/>
              </a:solidFill>
              <a:latin typeface="Century Schoolbook" pitchFamily="18" charset="0"/>
            </a:endParaRPr>
          </a:p>
          <a:p>
            <a:r>
              <a:rPr lang="en-US" sz="1200" i="1" dirty="0">
                <a:solidFill>
                  <a:schemeClr val="tx1">
                    <a:lumMod val="65000"/>
                    <a:lumOff val="35000"/>
                  </a:schemeClr>
                </a:solidFill>
                <a:latin typeface="Century Schoolbook" panose="02040604050505020304" pitchFamily="18" charset="0"/>
              </a:rPr>
              <a:t>A traditional manicure to </a:t>
            </a:r>
            <a:r>
              <a:rPr lang="en-US" sz="1200" i="1" dirty="0" smtClean="0">
                <a:solidFill>
                  <a:schemeClr val="tx1">
                    <a:lumMod val="65000"/>
                    <a:lumOff val="35000"/>
                  </a:schemeClr>
                </a:solidFill>
                <a:latin typeface="Century Schoolbook" panose="02040604050505020304" pitchFamily="18" charset="0"/>
              </a:rPr>
              <a:t>make hands </a:t>
            </a:r>
            <a:r>
              <a:rPr lang="en-US" sz="1200" i="1" dirty="0">
                <a:solidFill>
                  <a:schemeClr val="tx1">
                    <a:lumMod val="65000"/>
                    <a:lumOff val="35000"/>
                  </a:schemeClr>
                </a:solidFill>
                <a:latin typeface="Century Schoolbook" panose="02040604050505020304" pitchFamily="18" charset="0"/>
              </a:rPr>
              <a:t>soft and smooth and nails </a:t>
            </a:r>
            <a:r>
              <a:rPr lang="en-US" sz="1200" i="1" dirty="0" smtClean="0">
                <a:solidFill>
                  <a:schemeClr val="tx1">
                    <a:lumMod val="65000"/>
                    <a:lumOff val="35000"/>
                  </a:schemeClr>
                </a:solidFill>
                <a:latin typeface="Century Schoolbook" panose="02040604050505020304" pitchFamily="18" charset="0"/>
              </a:rPr>
              <a:t>beautiful.</a:t>
            </a:r>
            <a:r>
              <a:rPr lang="en-US" sz="1200" i="1" dirty="0">
                <a:solidFill>
                  <a:schemeClr val="tx1">
                    <a:lumMod val="65000"/>
                    <a:lumOff val="35000"/>
                  </a:schemeClr>
                </a:solidFill>
                <a:latin typeface="Century Schoolbook" panose="02040604050505020304" pitchFamily="18" charset="0"/>
              </a:rPr>
              <a:t> </a:t>
            </a:r>
            <a:r>
              <a:rPr lang="en-US" sz="1200" i="1" dirty="0" smtClean="0">
                <a:solidFill>
                  <a:schemeClr val="tx1">
                    <a:lumMod val="65000"/>
                    <a:lumOff val="35000"/>
                  </a:schemeClr>
                </a:solidFill>
                <a:latin typeface="Century Schoolbook" panose="02040604050505020304" pitchFamily="18" charset="0"/>
              </a:rPr>
              <a:t>Includes </a:t>
            </a:r>
            <a:r>
              <a:rPr lang="en-US" sz="1200" i="1" dirty="0">
                <a:solidFill>
                  <a:schemeClr val="tx1">
                    <a:lumMod val="65000"/>
                    <a:lumOff val="35000"/>
                  </a:schemeClr>
                </a:solidFill>
                <a:latin typeface="Century Schoolbook" panose="02040604050505020304" pitchFamily="18" charset="0"/>
              </a:rPr>
              <a:t>hand and arm massage </a:t>
            </a:r>
            <a:endParaRPr lang="en-US" sz="1200" i="1" dirty="0" smtClean="0">
              <a:solidFill>
                <a:schemeClr val="tx1">
                  <a:lumMod val="65000"/>
                  <a:lumOff val="35000"/>
                </a:schemeClr>
              </a:solidFill>
              <a:latin typeface="Century Schoolbook" panose="02040604050505020304" pitchFamily="18" charset="0"/>
            </a:endParaRPr>
          </a:p>
          <a:p>
            <a:r>
              <a:rPr lang="en-US" sz="1200" i="1" dirty="0" smtClean="0">
                <a:solidFill>
                  <a:schemeClr val="tx1">
                    <a:lumMod val="65000"/>
                    <a:lumOff val="35000"/>
                  </a:schemeClr>
                </a:solidFill>
                <a:latin typeface="Century Schoolbook" panose="02040604050505020304" pitchFamily="18" charset="0"/>
              </a:rPr>
              <a:t>and </a:t>
            </a:r>
            <a:r>
              <a:rPr lang="en-US" sz="1200" i="1" dirty="0">
                <a:solidFill>
                  <a:schemeClr val="tx1">
                    <a:lumMod val="65000"/>
                    <a:lumOff val="35000"/>
                  </a:schemeClr>
                </a:solidFill>
                <a:latin typeface="Century Schoolbook" panose="02040604050505020304" pitchFamily="18" charset="0"/>
              </a:rPr>
              <a:t>nail polish application.</a:t>
            </a:r>
          </a:p>
          <a:p>
            <a:pPr>
              <a:spcAft>
                <a:spcPts val="600"/>
              </a:spcAft>
            </a:pPr>
            <a:r>
              <a:rPr lang="en-IN" sz="1200" i="1" dirty="0" smtClean="0">
                <a:solidFill>
                  <a:schemeClr val="bg1">
                    <a:lumMod val="50000"/>
                  </a:schemeClr>
                </a:solidFill>
                <a:latin typeface="Century Schoolbook" pitchFamily="18" charset="0"/>
              </a:rPr>
              <a:t>								                  </a:t>
            </a:r>
            <a:r>
              <a:rPr lang="en-IN" sz="1200" i="1" dirty="0" smtClean="0">
                <a:solidFill>
                  <a:srgbClr val="4D4D4D"/>
                </a:solidFill>
                <a:latin typeface="Century Schoolbook" pitchFamily="18" charset="0"/>
              </a:rPr>
              <a:t>USD 40</a:t>
            </a:r>
            <a:endParaRPr lang="en-US" sz="1200" i="1" dirty="0" smtClean="0">
              <a:solidFill>
                <a:srgbClr val="4D4D4D"/>
              </a:solidFill>
              <a:latin typeface="Century Schoolbook" pitchFamily="18" charset="0"/>
            </a:endParaRPr>
          </a:p>
          <a:p>
            <a:pPr>
              <a:spcAft>
                <a:spcPts val="600"/>
              </a:spcAft>
            </a:pPr>
            <a:r>
              <a:rPr lang="en-IN" sz="1200" b="1" i="1" dirty="0" smtClean="0">
                <a:solidFill>
                  <a:srgbClr val="4D4D4D"/>
                </a:solidFill>
                <a:latin typeface="Century Schoolbook" pitchFamily="18" charset="0"/>
              </a:rPr>
              <a:t>PEDICURE </a:t>
            </a:r>
            <a:r>
              <a:rPr lang="en-IN" sz="1200" i="1" dirty="0" smtClean="0">
                <a:solidFill>
                  <a:srgbClr val="4D4D4D"/>
                </a:solidFill>
                <a:latin typeface="Century Schoolbook" pitchFamily="18" charset="0"/>
              </a:rPr>
              <a:t>(30 minutes)</a:t>
            </a:r>
            <a:endParaRPr lang="en-US" sz="1200" i="1" dirty="0" smtClean="0">
              <a:solidFill>
                <a:srgbClr val="4D4D4D"/>
              </a:solidFill>
              <a:latin typeface="Century Schoolbook" pitchFamily="18" charset="0"/>
            </a:endParaRPr>
          </a:p>
          <a:p>
            <a:r>
              <a:rPr lang="en-US" sz="1200" i="1" dirty="0">
                <a:solidFill>
                  <a:schemeClr val="tx1">
                    <a:lumMod val="65000"/>
                    <a:lumOff val="35000"/>
                  </a:schemeClr>
                </a:solidFill>
                <a:latin typeface="Century Schoolbook" panose="02040604050505020304" pitchFamily="18" charset="0"/>
              </a:rPr>
              <a:t>Pamper your feet with an aromatic foot soak and scrub, followed </a:t>
            </a:r>
            <a:r>
              <a:rPr lang="en-US" sz="1200" i="1" dirty="0" smtClean="0">
                <a:solidFill>
                  <a:schemeClr val="tx1">
                    <a:lumMod val="65000"/>
                    <a:lumOff val="35000"/>
                  </a:schemeClr>
                </a:solidFill>
                <a:latin typeface="Century Schoolbook" panose="02040604050505020304" pitchFamily="18" charset="0"/>
              </a:rPr>
              <a:t>by </a:t>
            </a:r>
            <a:r>
              <a:rPr lang="en-US" sz="1200" i="1" dirty="0">
                <a:solidFill>
                  <a:schemeClr val="tx1">
                    <a:lumMod val="65000"/>
                    <a:lumOff val="35000"/>
                  </a:schemeClr>
                </a:solidFill>
                <a:latin typeface="Century Schoolbook" panose="02040604050505020304" pitchFamily="18" charset="0"/>
              </a:rPr>
              <a:t>a </a:t>
            </a:r>
            <a:r>
              <a:rPr lang="en-US" sz="1200" i="1" dirty="0" smtClean="0">
                <a:solidFill>
                  <a:schemeClr val="tx1">
                    <a:lumMod val="65000"/>
                    <a:lumOff val="35000"/>
                  </a:schemeClr>
                </a:solidFill>
                <a:latin typeface="Century Schoolbook" panose="02040604050505020304" pitchFamily="18" charset="0"/>
              </a:rPr>
              <a:t>traditional pedicure </a:t>
            </a:r>
            <a:r>
              <a:rPr lang="en-US" sz="1200" i="1" dirty="0">
                <a:solidFill>
                  <a:schemeClr val="tx1">
                    <a:lumMod val="65000"/>
                    <a:lumOff val="35000"/>
                  </a:schemeClr>
                </a:solidFill>
                <a:latin typeface="Century Schoolbook" panose="02040604050505020304" pitchFamily="18" charset="0"/>
              </a:rPr>
              <a:t>and foot massage </a:t>
            </a:r>
            <a:endParaRPr lang="en-US" sz="1200" i="1" dirty="0" smtClean="0">
              <a:solidFill>
                <a:schemeClr val="tx1">
                  <a:lumMod val="65000"/>
                  <a:lumOff val="35000"/>
                </a:schemeClr>
              </a:solidFill>
              <a:latin typeface="Century Schoolbook" panose="02040604050505020304" pitchFamily="18" charset="0"/>
            </a:endParaRPr>
          </a:p>
          <a:p>
            <a:r>
              <a:rPr lang="en-US" sz="1200" i="1" dirty="0" smtClean="0">
                <a:solidFill>
                  <a:schemeClr val="tx1">
                    <a:lumMod val="65000"/>
                    <a:lumOff val="35000"/>
                  </a:schemeClr>
                </a:solidFill>
                <a:latin typeface="Century Schoolbook" panose="02040604050505020304" pitchFamily="18" charset="0"/>
              </a:rPr>
              <a:t>to </a:t>
            </a:r>
            <a:r>
              <a:rPr lang="en-US" sz="1200" i="1" dirty="0">
                <a:solidFill>
                  <a:schemeClr val="tx1">
                    <a:lumMod val="65000"/>
                    <a:lumOff val="35000"/>
                  </a:schemeClr>
                </a:solidFill>
                <a:latin typeface="Century Schoolbook" panose="02040604050505020304" pitchFamily="18" charset="0"/>
              </a:rPr>
              <a:t>enhance the condition of your </a:t>
            </a:r>
            <a:r>
              <a:rPr lang="en-US" sz="1200" i="1" dirty="0" smtClean="0">
                <a:solidFill>
                  <a:schemeClr val="tx1">
                    <a:lumMod val="65000"/>
                    <a:lumOff val="35000"/>
                  </a:schemeClr>
                </a:solidFill>
                <a:latin typeface="Century Schoolbook" panose="02040604050505020304" pitchFamily="18" charset="0"/>
              </a:rPr>
              <a:t>feet. </a:t>
            </a:r>
            <a:r>
              <a:rPr lang="en-US" sz="1200" i="1" dirty="0">
                <a:solidFill>
                  <a:schemeClr val="tx1">
                    <a:lumMod val="65000"/>
                    <a:lumOff val="35000"/>
                  </a:schemeClr>
                </a:solidFill>
                <a:latin typeface="Century Schoolbook" panose="02040604050505020304" pitchFamily="18" charset="0"/>
              </a:rPr>
              <a:t>N</a:t>
            </a:r>
            <a:r>
              <a:rPr lang="en-US" sz="1200" i="1" dirty="0" smtClean="0">
                <a:solidFill>
                  <a:schemeClr val="tx1">
                    <a:lumMod val="65000"/>
                    <a:lumOff val="35000"/>
                  </a:schemeClr>
                </a:solidFill>
                <a:latin typeface="Century Schoolbook" panose="02040604050505020304" pitchFamily="18" charset="0"/>
              </a:rPr>
              <a:t>ail </a:t>
            </a:r>
            <a:r>
              <a:rPr lang="en-US" sz="1200" i="1" dirty="0">
                <a:solidFill>
                  <a:schemeClr val="tx1">
                    <a:lumMod val="65000"/>
                    <a:lumOff val="35000"/>
                  </a:schemeClr>
                </a:solidFill>
                <a:latin typeface="Century Schoolbook" panose="02040604050505020304" pitchFamily="18" charset="0"/>
              </a:rPr>
              <a:t>polish application included</a:t>
            </a:r>
            <a:r>
              <a:rPr lang="en-US" sz="1200" i="1" dirty="0" smtClean="0">
                <a:solidFill>
                  <a:schemeClr val="tx1">
                    <a:lumMod val="65000"/>
                    <a:lumOff val="35000"/>
                  </a:schemeClr>
                </a:solidFill>
                <a:latin typeface="Century Schoolbook" panose="02040604050505020304" pitchFamily="18" charset="0"/>
              </a:rPr>
              <a:t>.</a:t>
            </a:r>
            <a:endParaRPr lang="en-US" sz="1200" i="1" dirty="0">
              <a:solidFill>
                <a:schemeClr val="tx1">
                  <a:lumMod val="65000"/>
                  <a:lumOff val="35000"/>
                </a:schemeClr>
              </a:solidFill>
              <a:latin typeface="Century Schoolbook" panose="02040604050505020304" pitchFamily="18" charset="0"/>
            </a:endParaRPr>
          </a:p>
          <a:p>
            <a:pPr>
              <a:spcAft>
                <a:spcPts val="600"/>
              </a:spcAft>
              <a:tabLst>
                <a:tab pos="8631238" algn="r"/>
              </a:tabLst>
            </a:pPr>
            <a:r>
              <a:rPr lang="en-IN" sz="1200" i="1" dirty="0" smtClean="0">
                <a:solidFill>
                  <a:srgbClr val="4D4D4D"/>
                </a:solidFill>
                <a:latin typeface="Century Schoolbook" pitchFamily="18" charset="0"/>
              </a:rPr>
              <a:t>	USD 40</a:t>
            </a:r>
          </a:p>
          <a:p>
            <a:pPr>
              <a:spcAft>
                <a:spcPts val="600"/>
              </a:spcAft>
              <a:tabLst>
                <a:tab pos="8631238" algn="r"/>
              </a:tabLst>
            </a:pPr>
            <a:r>
              <a:rPr lang="en-IN" sz="1200" b="1" i="1" dirty="0" smtClean="0">
                <a:solidFill>
                  <a:srgbClr val="4D4D4D"/>
                </a:solidFill>
                <a:latin typeface="Century Schoolbook" pitchFamily="18" charset="0"/>
              </a:rPr>
              <a:t>MANICURE &amp; PEDICURE PACKAGE </a:t>
            </a:r>
            <a:r>
              <a:rPr lang="en-IN" sz="1200" i="1" dirty="0" smtClean="0">
                <a:solidFill>
                  <a:srgbClr val="4D4D4D"/>
                </a:solidFill>
                <a:latin typeface="Century Schoolbook" pitchFamily="18" charset="0"/>
              </a:rPr>
              <a:t>(60 minutes)</a:t>
            </a:r>
          </a:p>
          <a:p>
            <a:pPr>
              <a:spcAft>
                <a:spcPts val="600"/>
              </a:spcAft>
              <a:tabLst>
                <a:tab pos="8631238" algn="r"/>
              </a:tabLst>
            </a:pPr>
            <a:r>
              <a:rPr lang="en-IN" sz="1200" i="1" dirty="0" smtClean="0">
                <a:solidFill>
                  <a:srgbClr val="4D4D4D"/>
                </a:solidFill>
                <a:latin typeface="Century Schoolbook" pitchFamily="18" charset="0"/>
              </a:rPr>
              <a:t>	USD 70</a:t>
            </a:r>
          </a:p>
          <a:p>
            <a:pPr>
              <a:spcAft>
                <a:spcPts val="600"/>
              </a:spcAft>
            </a:pPr>
            <a:r>
              <a:rPr lang="en-IN" sz="1200" b="1" i="1" smtClean="0">
                <a:solidFill>
                  <a:srgbClr val="4D4D4D"/>
                </a:solidFill>
                <a:latin typeface="Century Schoolbook" pitchFamily="18" charset="0"/>
              </a:rPr>
              <a:t>NAIL POLISH </a:t>
            </a:r>
            <a:r>
              <a:rPr lang="en-IN" sz="1200" i="1" dirty="0" smtClean="0">
                <a:solidFill>
                  <a:srgbClr val="4D4D4D"/>
                </a:solidFill>
                <a:latin typeface="Century Schoolbook" pitchFamily="18" charset="0"/>
              </a:rPr>
              <a:t>(20 minutes)</a:t>
            </a:r>
            <a:endParaRPr lang="en-US" sz="1200" i="1" dirty="0" smtClean="0">
              <a:solidFill>
                <a:srgbClr val="4D4D4D"/>
              </a:solidFill>
              <a:latin typeface="Century Schoolbook" pitchFamily="18" charset="0"/>
            </a:endParaRPr>
          </a:p>
          <a:p>
            <a:r>
              <a:rPr lang="en-IN" sz="1200" i="1" dirty="0" smtClean="0">
                <a:solidFill>
                  <a:srgbClr val="4D4D4D"/>
                </a:solidFill>
                <a:latin typeface="Century Schoolbook" pitchFamily="18" charset="0"/>
              </a:rPr>
              <a:t>Application of your choice nail polish only.	</a:t>
            </a:r>
          </a:p>
          <a:p>
            <a:pPr>
              <a:tabLst>
                <a:tab pos="8631238" algn="r"/>
              </a:tabLst>
            </a:pPr>
            <a:r>
              <a:rPr lang="en-IN" sz="1200" i="1" dirty="0" smtClean="0">
                <a:solidFill>
                  <a:srgbClr val="4D4D4D"/>
                </a:solidFill>
                <a:latin typeface="Century Schoolbook" pitchFamily="18" charset="0"/>
              </a:rPr>
              <a:t>	USD 20</a:t>
            </a:r>
          </a:p>
          <a:p>
            <a:pPr>
              <a:tabLst>
                <a:tab pos="8631238" algn="r"/>
              </a:tabLst>
            </a:pPr>
            <a:endParaRPr lang="en-IN" sz="1200" i="1" dirty="0">
              <a:solidFill>
                <a:srgbClr val="4D4D4D"/>
              </a:solidFill>
              <a:latin typeface="Century Schoolbook" pitchFamily="18" charset="0"/>
            </a:endParaRPr>
          </a:p>
          <a:p>
            <a:pPr>
              <a:tabLst>
                <a:tab pos="8631238" algn="r"/>
              </a:tabLst>
            </a:pPr>
            <a:endParaRPr lang="en-US" sz="1200" b="1" dirty="0">
              <a:solidFill>
                <a:srgbClr val="4D4D4D"/>
              </a:solidFill>
            </a:endParaRPr>
          </a:p>
          <a:p>
            <a:pPr>
              <a:tabLst>
                <a:tab pos="8631238" algn="r"/>
              </a:tabLst>
            </a:pPr>
            <a:endParaRPr lang="en-US" sz="1200" dirty="0">
              <a:solidFill>
                <a:srgbClr val="4D4D4D"/>
              </a:solidFill>
            </a:endParaRPr>
          </a:p>
        </p:txBody>
      </p:sp>
      <p:sp>
        <p:nvSpPr>
          <p:cNvPr id="6" name="TextBox 5"/>
          <p:cNvSpPr txBox="1"/>
          <p:nvPr/>
        </p:nvSpPr>
        <p:spPr>
          <a:xfrm>
            <a:off x="457200" y="838201"/>
            <a:ext cx="4414252" cy="307777"/>
          </a:xfrm>
          <a:prstGeom prst="rect">
            <a:avLst/>
          </a:prstGeom>
          <a:noFill/>
        </p:spPr>
        <p:txBody>
          <a:bodyPr wrap="square" rtlCol="0">
            <a:spAutoFit/>
          </a:bodyPr>
          <a:lstStyle/>
          <a:p>
            <a:r>
              <a:rPr lang="en-US" sz="1400" b="1" i="1" dirty="0" smtClean="0">
                <a:solidFill>
                  <a:srgbClr val="4D4D4D"/>
                </a:solidFill>
                <a:latin typeface="Century Schoolbook" pitchFamily="18" charset="0"/>
              </a:rPr>
              <a:t>MANICURE &amp; PEDICURE</a:t>
            </a:r>
          </a:p>
        </p:txBody>
      </p:sp>
      <p:sp>
        <p:nvSpPr>
          <p:cNvPr id="7" name="TextBox 6"/>
          <p:cNvSpPr txBox="1"/>
          <p:nvPr/>
        </p:nvSpPr>
        <p:spPr>
          <a:xfrm>
            <a:off x="228600" y="6459379"/>
            <a:ext cx="9296400" cy="400110"/>
          </a:xfrm>
          <a:prstGeom prst="rect">
            <a:avLst/>
          </a:prstGeom>
          <a:noFill/>
        </p:spPr>
        <p:txBody>
          <a:bodyPr wrap="square" rtlCol="0">
            <a:spAutoFit/>
          </a:bodyPr>
          <a:lstStyle/>
          <a:p>
            <a:pPr algn="ctr"/>
            <a:r>
              <a:rPr lang="en-US" sz="1000" i="1" dirty="0" smtClean="0">
                <a:solidFill>
                  <a:srgbClr val="4D4D4D"/>
                </a:solidFill>
                <a:latin typeface="Century Schoolbook" pitchFamily="18" charset="0"/>
              </a:rPr>
              <a:t>All rates are in USD, 12% GST included.</a:t>
            </a:r>
          </a:p>
          <a:p>
            <a:pPr algn="ctr"/>
            <a:r>
              <a:rPr lang="en-US" sz="1000" i="1" dirty="0" smtClean="0">
                <a:solidFill>
                  <a:srgbClr val="4D4D4D"/>
                </a:solidFill>
                <a:latin typeface="Century Schoolbook" pitchFamily="18" charset="0"/>
              </a:rPr>
              <a:t>10% service charge on net price and 12% GST on service charge not included</a:t>
            </a:r>
            <a:endParaRPr lang="en-US" sz="1000" i="1" dirty="0">
              <a:solidFill>
                <a:srgbClr val="4D4D4D"/>
              </a:solidFill>
              <a:latin typeface="Century Schoolbook" pitchFamily="18" charset="0"/>
            </a:endParaRPr>
          </a:p>
        </p:txBody>
      </p:sp>
    </p:spTree>
    <p:extLst>
      <p:ext uri="{BB962C8B-B14F-4D97-AF65-F5344CB8AC3E}">
        <p14:creationId xmlns:p14="http://schemas.microsoft.com/office/powerpoint/2010/main" val="41509495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efootSPA_NEW.jpg"/>
          <p:cNvPicPr>
            <a:picLocks noChangeAspect="1"/>
          </p:cNvPicPr>
          <p:nvPr/>
        </p:nvPicPr>
        <p:blipFill>
          <a:blip r:embed="rId2" cstate="print"/>
          <a:srcRect b="5556"/>
          <a:stretch>
            <a:fillRect/>
          </a:stretch>
        </p:blipFill>
        <p:spPr>
          <a:xfrm>
            <a:off x="0" y="0"/>
            <a:ext cx="9906000" cy="6858000"/>
          </a:xfrm>
          <a:prstGeom prst="rect">
            <a:avLst/>
          </a:prstGeom>
        </p:spPr>
      </p:pic>
      <p:sp>
        <p:nvSpPr>
          <p:cNvPr id="5" name="TextBox 4"/>
          <p:cNvSpPr txBox="1"/>
          <p:nvPr/>
        </p:nvSpPr>
        <p:spPr>
          <a:xfrm>
            <a:off x="533400" y="1063109"/>
            <a:ext cx="8839200" cy="5109091"/>
          </a:xfrm>
          <a:prstGeom prst="rect">
            <a:avLst/>
          </a:prstGeom>
          <a:noFill/>
        </p:spPr>
        <p:txBody>
          <a:bodyPr wrap="square" rtlCol="0">
            <a:spAutoFit/>
          </a:bodyPr>
          <a:lstStyle/>
          <a:p>
            <a:pPr>
              <a:spcAft>
                <a:spcPts val="600"/>
              </a:spcAft>
            </a:pPr>
            <a:r>
              <a:rPr lang="en-IN" sz="1200" b="1" i="1" dirty="0" smtClean="0">
                <a:solidFill>
                  <a:srgbClr val="4D4D4D"/>
                </a:solidFill>
                <a:latin typeface="Century Schoolbook" pitchFamily="18" charset="0"/>
              </a:rPr>
              <a:t>TIME RITUAL </a:t>
            </a:r>
            <a:r>
              <a:rPr lang="en-IN" sz="1200" i="1" dirty="0" smtClean="0">
                <a:solidFill>
                  <a:srgbClr val="4D4D4D"/>
                </a:solidFill>
                <a:latin typeface="Century Schoolbook" pitchFamily="18" charset="0"/>
              </a:rPr>
              <a:t>(2 hours)</a:t>
            </a:r>
            <a:endParaRPr lang="en-US" sz="1200" i="1" dirty="0" smtClean="0">
              <a:solidFill>
                <a:srgbClr val="4D4D4D"/>
              </a:solidFill>
              <a:latin typeface="Century Schoolbook" pitchFamily="18" charset="0"/>
            </a:endParaRPr>
          </a:p>
          <a:p>
            <a:r>
              <a:rPr lang="en-US" sz="1200" i="1" dirty="0" smtClean="0">
                <a:solidFill>
                  <a:srgbClr val="4D4D4D"/>
                </a:solidFill>
                <a:latin typeface="Century Schoolbook" pitchFamily="18" charset="0"/>
              </a:rPr>
              <a:t>Take your SPA experience to a new zenith by opting for two or more consecutive therapies to suit your individual needs </a:t>
            </a:r>
          </a:p>
          <a:p>
            <a:r>
              <a:rPr lang="en-US" sz="1200" i="1" dirty="0" smtClean="0">
                <a:solidFill>
                  <a:srgbClr val="4D4D4D"/>
                </a:solidFill>
                <a:latin typeface="Century Schoolbook" pitchFamily="18" charset="0"/>
              </a:rPr>
              <a:t>and create your very own spa ritual.</a:t>
            </a:r>
            <a:r>
              <a:rPr lang="en-IN" sz="1200" i="1" dirty="0" smtClean="0">
                <a:solidFill>
                  <a:srgbClr val="4D4D4D"/>
                </a:solidFill>
                <a:latin typeface="Century Schoolbook" pitchFamily="18" charset="0"/>
              </a:rPr>
              <a:t>				</a:t>
            </a:r>
          </a:p>
          <a:p>
            <a:pPr>
              <a:spcAft>
                <a:spcPts val="600"/>
              </a:spcAft>
              <a:tabLst>
                <a:tab pos="8628063" algn="r"/>
              </a:tabLst>
            </a:pPr>
            <a:r>
              <a:rPr lang="en-IN" sz="1200" i="1" dirty="0" smtClean="0">
                <a:solidFill>
                  <a:srgbClr val="4D4D4D"/>
                </a:solidFill>
                <a:latin typeface="Century Schoolbook" pitchFamily="18" charset="0"/>
              </a:rPr>
              <a:t>	USD 200</a:t>
            </a:r>
            <a:endParaRPr lang="en-US" sz="1200" i="1" dirty="0" smtClean="0">
              <a:solidFill>
                <a:srgbClr val="4D4D4D"/>
              </a:solidFill>
              <a:latin typeface="Century Schoolbook" pitchFamily="18" charset="0"/>
            </a:endParaRPr>
          </a:p>
          <a:p>
            <a:pPr>
              <a:spcAft>
                <a:spcPts val="600"/>
              </a:spcAft>
            </a:pPr>
            <a:r>
              <a:rPr lang="en-IN" sz="1200" b="1" i="1" dirty="0" smtClean="0">
                <a:solidFill>
                  <a:srgbClr val="4D4D4D"/>
                </a:solidFill>
                <a:latin typeface="Century Schoolbook" pitchFamily="18" charset="0"/>
              </a:rPr>
              <a:t>THE BAREFOOT COUPLE RITUAL </a:t>
            </a:r>
            <a:r>
              <a:rPr lang="en-IN" sz="1200" i="1" dirty="0" smtClean="0">
                <a:solidFill>
                  <a:srgbClr val="4D4D4D"/>
                </a:solidFill>
                <a:latin typeface="Century Schoolbook" pitchFamily="18" charset="0"/>
              </a:rPr>
              <a:t>(2 hours)</a:t>
            </a:r>
            <a:endParaRPr lang="en-US" sz="1200" i="1" dirty="0" smtClean="0">
              <a:solidFill>
                <a:srgbClr val="4D4D4D"/>
              </a:solidFill>
              <a:latin typeface="Century Schoolbook" pitchFamily="18" charset="0"/>
            </a:endParaRPr>
          </a:p>
          <a:p>
            <a:pPr>
              <a:spcAft>
                <a:spcPts val="600"/>
              </a:spcAft>
              <a:tabLst>
                <a:tab pos="8631238" algn="r"/>
              </a:tabLst>
            </a:pPr>
            <a:r>
              <a:rPr lang="en-IN" sz="1200" i="1" dirty="0" smtClean="0">
                <a:solidFill>
                  <a:srgbClr val="4D4D4D"/>
                </a:solidFill>
                <a:latin typeface="Century Schoolbook" pitchFamily="18" charset="0"/>
              </a:rPr>
              <a:t>Fusion Experience - </a:t>
            </a:r>
            <a:r>
              <a:rPr lang="en-US" sz="1200" i="1" dirty="0" smtClean="0">
                <a:solidFill>
                  <a:srgbClr val="4D4D4D"/>
                </a:solidFill>
                <a:latin typeface="Century Schoolbook" pitchFamily="18" charset="0"/>
              </a:rPr>
              <a:t>Body Exfoliation - Quick Glow</a:t>
            </a:r>
          </a:p>
          <a:p>
            <a:pPr>
              <a:tabLst>
                <a:tab pos="8631238" algn="r"/>
              </a:tabLst>
            </a:pPr>
            <a:r>
              <a:rPr lang="en-US" sz="1200" i="1" dirty="0" smtClean="0">
                <a:solidFill>
                  <a:srgbClr val="4D4D4D"/>
                </a:solidFill>
                <a:latin typeface="Century Schoolbook" pitchFamily="18" charset="0"/>
              </a:rPr>
              <a:t>This ritual begins with full body massage using rhythmical soothing strokes followed by coffee scrub reducing</a:t>
            </a:r>
          </a:p>
          <a:p>
            <a:pPr>
              <a:tabLst>
                <a:tab pos="8631238" algn="r"/>
              </a:tabLst>
            </a:pPr>
            <a:r>
              <a:rPr lang="en-US" sz="1200" i="1" dirty="0" smtClean="0">
                <a:solidFill>
                  <a:srgbClr val="4D4D4D"/>
                </a:solidFill>
                <a:latin typeface="Century Schoolbook" pitchFamily="18" charset="0"/>
              </a:rPr>
              <a:t>the appearance of cellulite. Your therapy concludes with a quick glow mini facial.</a:t>
            </a:r>
            <a:r>
              <a:rPr lang="en-IN" sz="1200" i="1" dirty="0" smtClean="0">
                <a:solidFill>
                  <a:srgbClr val="4D4D4D"/>
                </a:solidFill>
                <a:latin typeface="Century Schoolbook" pitchFamily="18" charset="0"/>
              </a:rPr>
              <a:t>		Single USD 225</a:t>
            </a:r>
          </a:p>
          <a:p>
            <a:pPr>
              <a:spcAft>
                <a:spcPts val="600"/>
              </a:spcAft>
              <a:tabLst>
                <a:tab pos="8631238" algn="r"/>
              </a:tabLst>
            </a:pPr>
            <a:r>
              <a:rPr lang="en-IN" sz="1200" i="1" dirty="0" smtClean="0">
                <a:solidFill>
                  <a:srgbClr val="4D4D4D"/>
                </a:solidFill>
                <a:latin typeface="Century Schoolbook" pitchFamily="18" charset="0"/>
              </a:rPr>
              <a:t>	  Couple USD 400</a:t>
            </a:r>
          </a:p>
          <a:p>
            <a:pPr>
              <a:spcAft>
                <a:spcPts val="600"/>
              </a:spcAft>
            </a:pPr>
            <a:r>
              <a:rPr lang="en-IN" sz="1200" b="1" i="1" dirty="0" smtClean="0">
                <a:solidFill>
                  <a:srgbClr val="4D4D4D"/>
                </a:solidFill>
                <a:latin typeface="Century Schoolbook" pitchFamily="18" charset="0"/>
              </a:rPr>
              <a:t>STRESS AWAY </a:t>
            </a:r>
            <a:r>
              <a:rPr lang="en-IN" sz="1200" i="1" dirty="0" smtClean="0">
                <a:solidFill>
                  <a:srgbClr val="4D4D4D"/>
                </a:solidFill>
                <a:latin typeface="Century Schoolbook" pitchFamily="18" charset="0"/>
              </a:rPr>
              <a:t>(2 ½ hours)</a:t>
            </a:r>
          </a:p>
          <a:p>
            <a:pPr>
              <a:spcAft>
                <a:spcPts val="600"/>
              </a:spcAft>
            </a:pPr>
            <a:r>
              <a:rPr lang="en-US" sz="1200" i="1" dirty="0" smtClean="0">
                <a:solidFill>
                  <a:srgbClr val="4D4D4D"/>
                </a:solidFill>
                <a:latin typeface="Century Schoolbook" pitchFamily="18" charset="0"/>
              </a:rPr>
              <a:t>Sea Salt and Green Tea Exfoliation, Hot Stone Massage, Barefoot Experience</a:t>
            </a:r>
          </a:p>
          <a:p>
            <a:r>
              <a:rPr lang="en-US" sz="1200" i="1" dirty="0" smtClean="0">
                <a:solidFill>
                  <a:srgbClr val="4D4D4D"/>
                </a:solidFill>
                <a:latin typeface="Century Schoolbook" pitchFamily="18" charset="0"/>
              </a:rPr>
              <a:t>Step away from your long and exhausting day with this effective ritual. Sea salt and green tea scrub gives your skin </a:t>
            </a:r>
          </a:p>
          <a:p>
            <a:r>
              <a:rPr lang="en-US" sz="1200" i="1" dirty="0" smtClean="0">
                <a:solidFill>
                  <a:srgbClr val="4D4D4D"/>
                </a:solidFill>
                <a:latin typeface="Century Schoolbook" pitchFamily="18" charset="0"/>
              </a:rPr>
              <a:t>deep cleaning and moisturizing. Hot stone massage focuses on stress areas according to your preference. </a:t>
            </a:r>
          </a:p>
          <a:p>
            <a:r>
              <a:rPr lang="en-US" sz="1200" i="1" dirty="0" smtClean="0">
                <a:solidFill>
                  <a:srgbClr val="4D4D4D"/>
                </a:solidFill>
                <a:latin typeface="Century Schoolbook" pitchFamily="18" charset="0"/>
              </a:rPr>
              <a:t>This treatment concludes with our signature foot massage.</a:t>
            </a:r>
            <a:r>
              <a:rPr lang="en-IN" sz="1200" i="1" dirty="0" smtClean="0">
                <a:solidFill>
                  <a:srgbClr val="4D4D4D"/>
                </a:solidFill>
                <a:latin typeface="Century Schoolbook" pitchFamily="18" charset="0"/>
              </a:rPr>
              <a:t>	</a:t>
            </a:r>
          </a:p>
          <a:p>
            <a:pPr>
              <a:spcAft>
                <a:spcPts val="600"/>
              </a:spcAft>
              <a:tabLst>
                <a:tab pos="8631238" algn="r"/>
              </a:tabLst>
            </a:pPr>
            <a:r>
              <a:rPr lang="en-IN" sz="1200" i="1" dirty="0" smtClean="0">
                <a:solidFill>
                  <a:srgbClr val="4D4D4D"/>
                </a:solidFill>
                <a:latin typeface="Century Schoolbook" pitchFamily="18" charset="0"/>
              </a:rPr>
              <a:t>	USD 280</a:t>
            </a:r>
          </a:p>
          <a:p>
            <a:pPr>
              <a:spcAft>
                <a:spcPts val="600"/>
              </a:spcAft>
            </a:pPr>
            <a:r>
              <a:rPr lang="en-IN" sz="1200" b="1" i="1" dirty="0">
                <a:solidFill>
                  <a:srgbClr val="4D4D4D"/>
                </a:solidFill>
                <a:latin typeface="Century Schoolbook" pitchFamily="18" charset="0"/>
              </a:rPr>
              <a:t>WAY TO INDIA </a:t>
            </a:r>
            <a:r>
              <a:rPr lang="en-IN" sz="1200" i="1" dirty="0">
                <a:solidFill>
                  <a:srgbClr val="4D4D4D"/>
                </a:solidFill>
                <a:latin typeface="Century Schoolbook" pitchFamily="18" charset="0"/>
              </a:rPr>
              <a:t>(2 hours)</a:t>
            </a:r>
          </a:p>
          <a:p>
            <a:pPr>
              <a:spcAft>
                <a:spcPts val="600"/>
              </a:spcAft>
            </a:pPr>
            <a:r>
              <a:rPr lang="en-US" sz="1200" i="1" dirty="0" err="1">
                <a:solidFill>
                  <a:srgbClr val="4D4D4D"/>
                </a:solidFill>
                <a:latin typeface="Century Schoolbook" pitchFamily="18" charset="0"/>
              </a:rPr>
              <a:t>Abhyanga</a:t>
            </a:r>
            <a:r>
              <a:rPr lang="en-US" sz="1200" i="1" dirty="0">
                <a:solidFill>
                  <a:srgbClr val="4D4D4D"/>
                </a:solidFill>
                <a:latin typeface="Century Schoolbook" pitchFamily="18" charset="0"/>
              </a:rPr>
              <a:t>, </a:t>
            </a:r>
            <a:r>
              <a:rPr lang="en-US" sz="1200" i="1" dirty="0" err="1">
                <a:solidFill>
                  <a:srgbClr val="4D4D4D"/>
                </a:solidFill>
                <a:latin typeface="Century Schoolbook" pitchFamily="18" charset="0"/>
              </a:rPr>
              <a:t>Shirodhara</a:t>
            </a:r>
            <a:r>
              <a:rPr lang="en-US" sz="1200" i="1" dirty="0">
                <a:solidFill>
                  <a:srgbClr val="4D4D4D"/>
                </a:solidFill>
                <a:latin typeface="Century Schoolbook" pitchFamily="18" charset="0"/>
              </a:rPr>
              <a:t>, Indian Head Massage</a:t>
            </a:r>
          </a:p>
          <a:p>
            <a:r>
              <a:rPr lang="en-US" sz="1200" i="1" dirty="0">
                <a:solidFill>
                  <a:srgbClr val="4D4D4D"/>
                </a:solidFill>
                <a:latin typeface="Century Schoolbook" pitchFamily="18" charset="0"/>
              </a:rPr>
              <a:t>Your therapy begins with </a:t>
            </a:r>
            <a:r>
              <a:rPr lang="en-US" sz="1200" i="1" dirty="0" err="1">
                <a:solidFill>
                  <a:srgbClr val="4D4D4D"/>
                </a:solidFill>
                <a:latin typeface="Century Schoolbook" pitchFamily="18" charset="0"/>
              </a:rPr>
              <a:t>Abhyanga</a:t>
            </a:r>
            <a:r>
              <a:rPr lang="en-US" sz="1200" i="1" dirty="0">
                <a:solidFill>
                  <a:srgbClr val="4D4D4D"/>
                </a:solidFill>
                <a:latin typeface="Century Schoolbook" pitchFamily="18" charset="0"/>
              </a:rPr>
              <a:t>, a traditional Indian Ayurveda massage using a combination of soothing and symmetrical long strokes to regulate the circulatory and nervous systems. </a:t>
            </a:r>
            <a:r>
              <a:rPr lang="en-US" sz="1200" i="1" dirty="0" err="1">
                <a:solidFill>
                  <a:srgbClr val="4D4D4D"/>
                </a:solidFill>
                <a:latin typeface="Century Schoolbook" pitchFamily="18" charset="0"/>
              </a:rPr>
              <a:t>Shirodhara</a:t>
            </a:r>
            <a:r>
              <a:rPr lang="en-US" sz="1200" i="1" dirty="0">
                <a:solidFill>
                  <a:srgbClr val="4D4D4D"/>
                </a:solidFill>
                <a:latin typeface="Century Schoolbook" pitchFamily="18" charset="0"/>
              </a:rPr>
              <a:t>, an Indian traditional massage, </a:t>
            </a:r>
          </a:p>
          <a:p>
            <a:r>
              <a:rPr lang="en-US" sz="1200" i="1" dirty="0">
                <a:solidFill>
                  <a:srgbClr val="4D4D4D"/>
                </a:solidFill>
                <a:latin typeface="Century Schoolbook" pitchFamily="18" charset="0"/>
              </a:rPr>
              <a:t>will sooth the nervous mental activity. This ritual is concluded with a traditional Indian head massage.</a:t>
            </a:r>
            <a:r>
              <a:rPr lang="en-IN" sz="1200" i="1" dirty="0">
                <a:solidFill>
                  <a:srgbClr val="4D4D4D"/>
                </a:solidFill>
                <a:latin typeface="Century Schoolbook" pitchFamily="18" charset="0"/>
              </a:rPr>
              <a:t>	</a:t>
            </a:r>
          </a:p>
          <a:p>
            <a:pPr>
              <a:tabLst>
                <a:tab pos="8631238" algn="r"/>
              </a:tabLst>
            </a:pPr>
            <a:r>
              <a:rPr lang="en-IN" sz="1200" i="1" dirty="0">
                <a:solidFill>
                  <a:srgbClr val="4D4D4D"/>
                </a:solidFill>
                <a:latin typeface="Century Schoolbook" pitchFamily="18" charset="0"/>
              </a:rPr>
              <a:t>	USD 250</a:t>
            </a:r>
            <a:endParaRPr lang="en-US" sz="1200" dirty="0">
              <a:solidFill>
                <a:srgbClr val="4D4D4D"/>
              </a:solidFill>
            </a:endParaRPr>
          </a:p>
          <a:p>
            <a:pPr>
              <a:spcAft>
                <a:spcPts val="600"/>
              </a:spcAft>
              <a:tabLst>
                <a:tab pos="8631238" algn="r"/>
              </a:tabLst>
            </a:pPr>
            <a:endParaRPr lang="en-IN" sz="1200" i="1" dirty="0" smtClean="0">
              <a:solidFill>
                <a:srgbClr val="4D4D4D"/>
              </a:solidFill>
              <a:latin typeface="Century Schoolbook" pitchFamily="18" charset="0"/>
            </a:endParaRPr>
          </a:p>
        </p:txBody>
      </p:sp>
      <p:sp>
        <p:nvSpPr>
          <p:cNvPr id="6" name="TextBox 5"/>
          <p:cNvSpPr txBox="1"/>
          <p:nvPr/>
        </p:nvSpPr>
        <p:spPr>
          <a:xfrm>
            <a:off x="533399" y="530423"/>
            <a:ext cx="4109453" cy="307777"/>
          </a:xfrm>
          <a:prstGeom prst="rect">
            <a:avLst/>
          </a:prstGeom>
          <a:noFill/>
        </p:spPr>
        <p:txBody>
          <a:bodyPr wrap="square" rtlCol="0">
            <a:spAutoFit/>
          </a:bodyPr>
          <a:lstStyle/>
          <a:p>
            <a:r>
              <a:rPr lang="en-US" sz="1400" b="1" i="1" dirty="0" smtClean="0">
                <a:solidFill>
                  <a:srgbClr val="4D4D4D"/>
                </a:solidFill>
                <a:latin typeface="Century Schoolbook" pitchFamily="18" charset="0"/>
              </a:rPr>
              <a:t>SIGNATURE RITUALS</a:t>
            </a:r>
            <a:endParaRPr lang="en-US" sz="1400" b="1" dirty="0">
              <a:solidFill>
                <a:srgbClr val="4D4D4D"/>
              </a:solidFill>
            </a:endParaRPr>
          </a:p>
        </p:txBody>
      </p:sp>
      <p:sp>
        <p:nvSpPr>
          <p:cNvPr id="7" name="TextBox 6"/>
          <p:cNvSpPr txBox="1"/>
          <p:nvPr/>
        </p:nvSpPr>
        <p:spPr>
          <a:xfrm>
            <a:off x="228600" y="6459379"/>
            <a:ext cx="9296400" cy="400110"/>
          </a:xfrm>
          <a:prstGeom prst="rect">
            <a:avLst/>
          </a:prstGeom>
          <a:noFill/>
        </p:spPr>
        <p:txBody>
          <a:bodyPr wrap="square" rtlCol="0">
            <a:spAutoFit/>
          </a:bodyPr>
          <a:lstStyle/>
          <a:p>
            <a:pPr algn="ctr"/>
            <a:r>
              <a:rPr lang="en-US" sz="1000" i="1" dirty="0" smtClean="0">
                <a:solidFill>
                  <a:srgbClr val="4D4D4D"/>
                </a:solidFill>
                <a:latin typeface="Century Schoolbook" pitchFamily="18" charset="0"/>
              </a:rPr>
              <a:t>All rates are in USD, 12% GST included.</a:t>
            </a:r>
          </a:p>
          <a:p>
            <a:pPr algn="ctr"/>
            <a:r>
              <a:rPr lang="en-US" sz="1000" i="1" dirty="0" smtClean="0">
                <a:solidFill>
                  <a:srgbClr val="4D4D4D"/>
                </a:solidFill>
                <a:latin typeface="Century Schoolbook" pitchFamily="18" charset="0"/>
              </a:rPr>
              <a:t>10% service charge on net price and 12% GST on service charge not included</a:t>
            </a:r>
            <a:endParaRPr lang="en-US" sz="1000" i="1" dirty="0">
              <a:solidFill>
                <a:srgbClr val="4D4D4D"/>
              </a:solidFill>
              <a:latin typeface="Century Schoolbook" pitchFamily="18" charset="0"/>
            </a:endParaRPr>
          </a:p>
        </p:txBody>
      </p:sp>
    </p:spTree>
    <p:extLst>
      <p:ext uri="{BB962C8B-B14F-4D97-AF65-F5344CB8AC3E}">
        <p14:creationId xmlns:p14="http://schemas.microsoft.com/office/powerpoint/2010/main" val="13347530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efootSPA_NEW.jpg"/>
          <p:cNvPicPr>
            <a:picLocks noChangeAspect="1"/>
          </p:cNvPicPr>
          <p:nvPr/>
        </p:nvPicPr>
        <p:blipFill>
          <a:blip r:embed="rId2" cstate="print"/>
          <a:srcRect b="5556"/>
          <a:stretch>
            <a:fillRect/>
          </a:stretch>
        </p:blipFill>
        <p:spPr>
          <a:xfrm>
            <a:off x="0" y="0"/>
            <a:ext cx="9906000" cy="6858000"/>
          </a:xfrm>
          <a:prstGeom prst="rect">
            <a:avLst/>
          </a:prstGeom>
        </p:spPr>
      </p:pic>
      <p:sp>
        <p:nvSpPr>
          <p:cNvPr id="3" name="TextBox 2"/>
          <p:cNvSpPr txBox="1"/>
          <p:nvPr/>
        </p:nvSpPr>
        <p:spPr>
          <a:xfrm>
            <a:off x="533400" y="1109276"/>
            <a:ext cx="8839200" cy="4278094"/>
          </a:xfrm>
          <a:prstGeom prst="rect">
            <a:avLst/>
          </a:prstGeom>
          <a:noFill/>
        </p:spPr>
        <p:txBody>
          <a:bodyPr wrap="square" rtlCol="0">
            <a:spAutoFit/>
          </a:bodyPr>
          <a:lstStyle/>
          <a:p>
            <a:pPr>
              <a:spcAft>
                <a:spcPts val="600"/>
              </a:spcAft>
            </a:pPr>
            <a:r>
              <a:rPr lang="en-US" sz="1200" b="1" i="1" dirty="0" smtClean="0">
                <a:solidFill>
                  <a:srgbClr val="4D4D4D"/>
                </a:solidFill>
                <a:latin typeface="Century Schoolbook" pitchFamily="18" charset="0"/>
              </a:rPr>
              <a:t>MEDICAL CONDITIONS</a:t>
            </a:r>
            <a:endParaRPr lang="en-US" sz="1200" i="1" dirty="0" smtClean="0">
              <a:solidFill>
                <a:srgbClr val="4D4D4D"/>
              </a:solidFill>
              <a:latin typeface="Century Schoolbook" pitchFamily="18" charset="0"/>
            </a:endParaRPr>
          </a:p>
          <a:p>
            <a:pPr>
              <a:spcAft>
                <a:spcPts val="1200"/>
              </a:spcAft>
            </a:pPr>
            <a:r>
              <a:rPr lang="en-IN" sz="1200" i="1" dirty="0" smtClean="0">
                <a:solidFill>
                  <a:srgbClr val="4D4D4D"/>
                </a:solidFill>
                <a:latin typeface="Century Schoolbook" pitchFamily="18" charset="0"/>
              </a:rPr>
              <a:t>If you have any kind of medical condition, mention it when you book an appointment. Certain treatments may not be advisable for you.</a:t>
            </a:r>
          </a:p>
          <a:p>
            <a:pPr>
              <a:spcAft>
                <a:spcPts val="600"/>
              </a:spcAft>
            </a:pPr>
            <a:r>
              <a:rPr lang="en-IN" sz="1200" b="1" i="1" dirty="0" smtClean="0">
                <a:solidFill>
                  <a:srgbClr val="4D4D4D"/>
                </a:solidFill>
                <a:latin typeface="Century Schoolbook" pitchFamily="18" charset="0"/>
              </a:rPr>
              <a:t>SMOKING</a:t>
            </a:r>
            <a:endParaRPr lang="en-US" sz="1200" i="1" dirty="0" smtClean="0">
              <a:solidFill>
                <a:srgbClr val="4D4D4D"/>
              </a:solidFill>
              <a:latin typeface="Century Schoolbook" pitchFamily="18" charset="0"/>
            </a:endParaRPr>
          </a:p>
          <a:p>
            <a:pPr>
              <a:spcAft>
                <a:spcPts val="1200"/>
              </a:spcAft>
            </a:pPr>
            <a:r>
              <a:rPr lang="en-IN" sz="1200" i="1" dirty="0" smtClean="0">
                <a:solidFill>
                  <a:srgbClr val="4D4D4D"/>
                </a:solidFill>
                <a:latin typeface="Century Schoolbook" pitchFamily="18" charset="0"/>
              </a:rPr>
              <a:t>Smoking is not permitted in the SPA.  	</a:t>
            </a:r>
          </a:p>
          <a:p>
            <a:pPr>
              <a:spcAft>
                <a:spcPts val="600"/>
              </a:spcAft>
            </a:pPr>
            <a:r>
              <a:rPr lang="en-IN" sz="1200" b="1" i="1" dirty="0" smtClean="0">
                <a:solidFill>
                  <a:srgbClr val="4D4D4D"/>
                </a:solidFill>
                <a:latin typeface="Century Schoolbook" pitchFamily="18" charset="0"/>
              </a:rPr>
              <a:t>PREFERENCES</a:t>
            </a:r>
          </a:p>
          <a:p>
            <a:pPr>
              <a:spcAft>
                <a:spcPts val="1200"/>
              </a:spcAft>
            </a:pPr>
            <a:r>
              <a:rPr lang="en-IN" sz="1200" i="1" dirty="0" smtClean="0">
                <a:solidFill>
                  <a:srgbClr val="4D4D4D"/>
                </a:solidFill>
                <a:latin typeface="Century Schoolbook" pitchFamily="18" charset="0"/>
              </a:rPr>
              <a:t>If you want the therapist to give you a deep massage, or be gentler, let him/her know. Also, feel free to ask questions. Your therapist will enjoy knowing your thoughts and clarifying any issues you may have. If any part of your experience is unsatisfactory, first tell the therapist. </a:t>
            </a:r>
          </a:p>
          <a:p>
            <a:pPr>
              <a:spcAft>
                <a:spcPts val="600"/>
              </a:spcAft>
            </a:pPr>
            <a:r>
              <a:rPr lang="en-IN" sz="1200" b="1" i="1" dirty="0" smtClean="0">
                <a:solidFill>
                  <a:srgbClr val="4D4D4D"/>
                </a:solidFill>
                <a:latin typeface="Century Schoolbook" pitchFamily="18" charset="0"/>
              </a:rPr>
              <a:t>VALUABLES</a:t>
            </a:r>
          </a:p>
          <a:p>
            <a:pPr>
              <a:spcAft>
                <a:spcPts val="1200"/>
              </a:spcAft>
            </a:pPr>
            <a:r>
              <a:rPr lang="en-IN" sz="1200" i="1" dirty="0" smtClean="0">
                <a:solidFill>
                  <a:srgbClr val="4D4D4D"/>
                </a:solidFill>
                <a:latin typeface="Century Schoolbook" pitchFamily="18" charset="0"/>
              </a:rPr>
              <a:t>In order to avoid all worries and stress, leave all jewellery and valuables in your in-room safe and do not bring them with you to the SPA.</a:t>
            </a:r>
          </a:p>
          <a:p>
            <a:pPr>
              <a:spcAft>
                <a:spcPts val="600"/>
              </a:spcAft>
            </a:pPr>
            <a:r>
              <a:rPr lang="en-IN" sz="1200" b="1" i="1" dirty="0" smtClean="0">
                <a:solidFill>
                  <a:srgbClr val="4D4D4D"/>
                </a:solidFill>
                <a:latin typeface="Century Schoolbook" pitchFamily="18" charset="0"/>
              </a:rPr>
              <a:t>CELL PHONES</a:t>
            </a:r>
          </a:p>
          <a:p>
            <a:pPr>
              <a:spcAft>
                <a:spcPts val="1200"/>
              </a:spcAft>
            </a:pPr>
            <a:r>
              <a:rPr lang="en-IN" sz="1200" i="1" dirty="0" smtClean="0">
                <a:solidFill>
                  <a:srgbClr val="4D4D4D"/>
                </a:solidFill>
                <a:latin typeface="Century Schoolbook" pitchFamily="18" charset="0"/>
              </a:rPr>
              <a:t>Leave phones and pagers in your room or turn them off before entering the SPA. Keep conversations at a low volume. </a:t>
            </a:r>
          </a:p>
          <a:p>
            <a:pPr>
              <a:spcAft>
                <a:spcPts val="600"/>
              </a:spcAft>
              <a:tabLst>
                <a:tab pos="8628063" algn="r"/>
              </a:tabLst>
            </a:pPr>
            <a:r>
              <a:rPr lang="en-IN" sz="1200" b="1" i="1" dirty="0" smtClean="0">
                <a:solidFill>
                  <a:srgbClr val="4D4D4D"/>
                </a:solidFill>
                <a:latin typeface="Century Schoolbook" pitchFamily="18" charset="0"/>
              </a:rPr>
              <a:t>MINORS</a:t>
            </a:r>
            <a:endParaRPr lang="en-US" sz="1200" i="1" dirty="0" smtClean="0">
              <a:solidFill>
                <a:srgbClr val="4D4D4D"/>
              </a:solidFill>
              <a:latin typeface="Century Schoolbook" pitchFamily="18" charset="0"/>
            </a:endParaRPr>
          </a:p>
          <a:p>
            <a:pPr>
              <a:spcAft>
                <a:spcPts val="1200"/>
              </a:spcAft>
              <a:tabLst>
                <a:tab pos="8631238" algn="r"/>
              </a:tabLst>
            </a:pPr>
            <a:r>
              <a:rPr lang="en-IN" sz="1200" i="1" dirty="0" smtClean="0">
                <a:solidFill>
                  <a:srgbClr val="4D4D4D"/>
                </a:solidFill>
                <a:latin typeface="Century Schoolbook" pitchFamily="18" charset="0"/>
              </a:rPr>
              <a:t>Spa guest must be at least 18 years of age.</a:t>
            </a:r>
          </a:p>
        </p:txBody>
      </p:sp>
      <p:sp>
        <p:nvSpPr>
          <p:cNvPr id="5" name="TextBox 4"/>
          <p:cNvSpPr txBox="1"/>
          <p:nvPr/>
        </p:nvSpPr>
        <p:spPr>
          <a:xfrm>
            <a:off x="533399" y="606623"/>
            <a:ext cx="4109453" cy="307777"/>
          </a:xfrm>
          <a:prstGeom prst="rect">
            <a:avLst/>
          </a:prstGeom>
          <a:noFill/>
        </p:spPr>
        <p:txBody>
          <a:bodyPr wrap="square" rtlCol="0">
            <a:spAutoFit/>
          </a:bodyPr>
          <a:lstStyle/>
          <a:p>
            <a:r>
              <a:rPr lang="en-US" sz="1400" b="1" i="1" dirty="0" smtClean="0">
                <a:solidFill>
                  <a:srgbClr val="4D4D4D"/>
                </a:solidFill>
                <a:latin typeface="Century Schoolbook" pitchFamily="18" charset="0"/>
              </a:rPr>
              <a:t>SPA ETIQUETTE AND POLICY</a:t>
            </a:r>
            <a:endParaRPr lang="en-US" sz="1400" b="1" dirty="0">
              <a:solidFill>
                <a:srgbClr val="4D4D4D"/>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efootSPA_NEW.jpg"/>
          <p:cNvPicPr>
            <a:picLocks noChangeAspect="1"/>
          </p:cNvPicPr>
          <p:nvPr/>
        </p:nvPicPr>
        <p:blipFill>
          <a:blip r:embed="rId2" cstate="print"/>
          <a:srcRect b="5556"/>
          <a:stretch>
            <a:fillRect/>
          </a:stretch>
        </p:blipFill>
        <p:spPr>
          <a:xfrm>
            <a:off x="0" y="0"/>
            <a:ext cx="9906000" cy="6858000"/>
          </a:xfrm>
          <a:prstGeom prst="rect">
            <a:avLst/>
          </a:prstGeom>
        </p:spPr>
      </p:pic>
      <p:sp>
        <p:nvSpPr>
          <p:cNvPr id="5" name="TextBox 4"/>
          <p:cNvSpPr txBox="1"/>
          <p:nvPr/>
        </p:nvSpPr>
        <p:spPr>
          <a:xfrm>
            <a:off x="533400" y="1109276"/>
            <a:ext cx="8839200" cy="2292935"/>
          </a:xfrm>
          <a:prstGeom prst="rect">
            <a:avLst/>
          </a:prstGeom>
          <a:noFill/>
        </p:spPr>
        <p:txBody>
          <a:bodyPr wrap="square" rtlCol="0">
            <a:spAutoFit/>
          </a:bodyPr>
          <a:lstStyle/>
          <a:p>
            <a:pPr>
              <a:spcAft>
                <a:spcPts val="600"/>
              </a:spcAft>
            </a:pPr>
            <a:r>
              <a:rPr lang="en-IN" sz="1200" b="1" i="1" dirty="0" smtClean="0">
                <a:solidFill>
                  <a:schemeClr val="bg2">
                    <a:lumMod val="25000"/>
                  </a:schemeClr>
                </a:solidFill>
                <a:latin typeface="Century Schoolbook" pitchFamily="18" charset="0"/>
              </a:rPr>
              <a:t>RESERVATIONS</a:t>
            </a:r>
            <a:endParaRPr lang="en-US" sz="1200" i="1" dirty="0" smtClean="0">
              <a:solidFill>
                <a:schemeClr val="bg2">
                  <a:lumMod val="25000"/>
                </a:schemeClr>
              </a:solidFill>
              <a:latin typeface="Century Schoolbook" pitchFamily="18" charset="0"/>
            </a:endParaRPr>
          </a:p>
          <a:p>
            <a:r>
              <a:rPr lang="en-IN" sz="1200" i="1" dirty="0" smtClean="0">
                <a:solidFill>
                  <a:schemeClr val="bg2">
                    <a:lumMod val="25000"/>
                  </a:schemeClr>
                </a:solidFill>
                <a:latin typeface="Century Schoolbook" pitchFamily="18" charset="0"/>
              </a:rPr>
              <a:t>Reservations can be made directly at the SPA Reception or by dialling the SPA extension on your in-room telephone. </a:t>
            </a:r>
          </a:p>
          <a:p>
            <a:pPr>
              <a:spcAft>
                <a:spcPts val="1200"/>
              </a:spcAft>
            </a:pPr>
            <a:r>
              <a:rPr lang="en-IN" sz="1200" i="1" dirty="0" smtClean="0">
                <a:solidFill>
                  <a:schemeClr val="bg2">
                    <a:lumMod val="25000"/>
                  </a:schemeClr>
                </a:solidFill>
                <a:latin typeface="Century Schoolbook" pitchFamily="18" charset="0"/>
              </a:rPr>
              <a:t>We suggest you to book your appointments in advance in order to obtain your preferred time.</a:t>
            </a:r>
          </a:p>
          <a:p>
            <a:pPr>
              <a:spcAft>
                <a:spcPts val="600"/>
              </a:spcAft>
            </a:pPr>
            <a:r>
              <a:rPr lang="en-IN" sz="1200" b="1" i="1" dirty="0" smtClean="0">
                <a:solidFill>
                  <a:schemeClr val="bg2">
                    <a:lumMod val="25000"/>
                  </a:schemeClr>
                </a:solidFill>
                <a:latin typeface="Century Schoolbook" pitchFamily="18" charset="0"/>
              </a:rPr>
              <a:t>PUNCTUALITY</a:t>
            </a:r>
          </a:p>
          <a:p>
            <a:pPr>
              <a:spcAft>
                <a:spcPts val="1200"/>
              </a:spcAft>
            </a:pPr>
            <a:r>
              <a:rPr lang="en-IN" sz="1200" i="1" dirty="0" smtClean="0">
                <a:solidFill>
                  <a:schemeClr val="bg2">
                    <a:lumMod val="25000"/>
                  </a:schemeClr>
                </a:solidFill>
                <a:latin typeface="Century Schoolbook" pitchFamily="18" charset="0"/>
              </a:rPr>
              <a:t>Ideally arrive 15 minutes before your appointment time in order to enjoy an unhurried transition into the SPA. If late, the time of your treatment will be shortened.</a:t>
            </a:r>
          </a:p>
          <a:p>
            <a:pPr>
              <a:spcAft>
                <a:spcPts val="600"/>
              </a:spcAft>
            </a:pPr>
            <a:r>
              <a:rPr lang="en-IN" sz="1200" b="1" i="1" dirty="0" smtClean="0">
                <a:solidFill>
                  <a:schemeClr val="bg2">
                    <a:lumMod val="25000"/>
                  </a:schemeClr>
                </a:solidFill>
                <a:latin typeface="Century Schoolbook" pitchFamily="18" charset="0"/>
              </a:rPr>
              <a:t>CANCELLATION POLICY</a:t>
            </a:r>
            <a:endParaRPr lang="en-US" sz="1200" b="1" i="1" dirty="0" smtClean="0">
              <a:solidFill>
                <a:schemeClr val="bg2">
                  <a:lumMod val="25000"/>
                </a:schemeClr>
              </a:solidFill>
              <a:latin typeface="Century Schoolbook" pitchFamily="18" charset="0"/>
            </a:endParaRPr>
          </a:p>
          <a:p>
            <a:pPr>
              <a:spcAft>
                <a:spcPts val="1200"/>
              </a:spcAft>
            </a:pPr>
            <a:r>
              <a:rPr lang="en-IN" sz="1200" i="1" dirty="0" smtClean="0">
                <a:solidFill>
                  <a:schemeClr val="bg2">
                    <a:lumMod val="25000"/>
                  </a:schemeClr>
                </a:solidFill>
                <a:latin typeface="Century Schoolbook" pitchFamily="18" charset="0"/>
              </a:rPr>
              <a:t>Cancellations made less than 4 hrs in advance of a booked treatment may incur in a penalty fee equal to 100% of the price of the treatment.</a:t>
            </a:r>
          </a:p>
        </p:txBody>
      </p:sp>
      <p:sp>
        <p:nvSpPr>
          <p:cNvPr id="6" name="TextBox 5"/>
          <p:cNvSpPr txBox="1"/>
          <p:nvPr/>
        </p:nvSpPr>
        <p:spPr>
          <a:xfrm>
            <a:off x="533399" y="606623"/>
            <a:ext cx="4109453" cy="307777"/>
          </a:xfrm>
          <a:prstGeom prst="rect">
            <a:avLst/>
          </a:prstGeom>
          <a:noFill/>
        </p:spPr>
        <p:txBody>
          <a:bodyPr wrap="square" rtlCol="0">
            <a:spAutoFit/>
          </a:bodyPr>
          <a:lstStyle/>
          <a:p>
            <a:r>
              <a:rPr lang="en-US" sz="1400" b="1" i="1" dirty="0" smtClean="0">
                <a:solidFill>
                  <a:schemeClr val="bg2">
                    <a:lumMod val="25000"/>
                  </a:schemeClr>
                </a:solidFill>
                <a:latin typeface="Century Schoolbook" pitchFamily="18" charset="0"/>
              </a:rPr>
              <a:t>SPA ETIQUETTE AND POLICY</a:t>
            </a:r>
            <a:endParaRPr lang="en-US" sz="1400" b="1"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904</TotalTime>
  <Words>983</Words>
  <Application>Microsoft Office PowerPoint</Application>
  <PresentationFormat>A4 Paper (210x297 mm)</PresentationFormat>
  <Paragraphs>156</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Century Schoolbook</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domitilla</dc:creator>
  <cp:lastModifiedBy>Domitilla</cp:lastModifiedBy>
  <cp:revision>43</cp:revision>
  <dcterms:created xsi:type="dcterms:W3CDTF">2014-11-12T13:28:07Z</dcterms:created>
  <dcterms:modified xsi:type="dcterms:W3CDTF">2015-06-22T06:49:21Z</dcterms:modified>
</cp:coreProperties>
</file>