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2286" y="13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588A5-C365-4299-8795-025863F0621D}" type="datetimeFigureOut">
              <a:rPr lang="en-US" smtClean="0"/>
              <a:pPr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8789A-6BC3-4AED-BB18-23ACD8DA0C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b="4237"/>
          <a:stretch>
            <a:fillRect/>
          </a:stretch>
        </p:blipFill>
        <p:spPr bwMode="auto">
          <a:xfrm>
            <a:off x="0" y="914400"/>
            <a:ext cx="6887890" cy="899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 descr="Barefoot_D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3600" y="-32715"/>
            <a:ext cx="2590800" cy="718515"/>
          </a:xfrm>
          <a:prstGeom prst="rect">
            <a:avLst/>
          </a:prstGeom>
        </p:spPr>
      </p:pic>
      <p:pic>
        <p:nvPicPr>
          <p:cNvPr id="6" name="Picture 5" descr="New 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011990">
            <a:off x="791732" y="-487036"/>
            <a:ext cx="584776" cy="1585989"/>
          </a:xfrm>
          <a:prstGeom prst="rect">
            <a:avLst/>
          </a:prstGeom>
        </p:spPr>
      </p:pic>
      <p:pic>
        <p:nvPicPr>
          <p:cNvPr id="7" name="Picture 6" descr="New 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866873">
            <a:off x="5398971" y="-432086"/>
            <a:ext cx="612709" cy="1661746"/>
          </a:xfrm>
          <a:prstGeom prst="rect">
            <a:avLst/>
          </a:prstGeom>
        </p:spPr>
      </p:pic>
      <p:sp>
        <p:nvSpPr>
          <p:cNvPr id="8" name="Rettangolo 8"/>
          <p:cNvSpPr/>
          <p:nvPr/>
        </p:nvSpPr>
        <p:spPr>
          <a:xfrm>
            <a:off x="-76200" y="9144000"/>
            <a:ext cx="6934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b="1" dirty="0" smtClean="0">
                <a:solidFill>
                  <a:srgbClr val="002060"/>
                </a:solidFill>
                <a:latin typeface="Century Gothic" pitchFamily="34" charset="0"/>
              </a:rPr>
              <a:t>All prices are in USD, 12% GST included.</a:t>
            </a:r>
          </a:p>
          <a:p>
            <a:pPr algn="ctr"/>
            <a:r>
              <a:rPr lang="en-US" sz="900" b="1" dirty="0" smtClean="0">
                <a:solidFill>
                  <a:srgbClr val="002060"/>
                </a:solidFill>
                <a:latin typeface="Century Gothic" pitchFamily="34" charset="0"/>
              </a:rPr>
              <a:t>10% service charge on net price and 12% GST on service charge not included</a:t>
            </a:r>
          </a:p>
          <a:p>
            <a:pPr algn="ctr"/>
            <a:r>
              <a:rPr lang="en-US" sz="900" b="1" dirty="0" smtClean="0">
                <a:solidFill>
                  <a:srgbClr val="002060"/>
                </a:solidFill>
                <a:latin typeface="Century Gothic" pitchFamily="34" charset="0"/>
              </a:rPr>
              <a:t>All published prices are subject to change without prior notice.</a:t>
            </a:r>
            <a:endParaRPr lang="en-GB" sz="9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pic>
        <p:nvPicPr>
          <p:cNvPr id="9" name="Picture 7" descr="C:\Users\Flavio\Dropbox\The Barefoot condivisa\Barefoot_O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567939"/>
            <a:ext cx="1219199" cy="338061"/>
          </a:xfrm>
          <a:prstGeom prst="rect">
            <a:avLst/>
          </a:prstGeom>
          <a:noFill/>
        </p:spPr>
      </p:pic>
      <p:sp>
        <p:nvSpPr>
          <p:cNvPr id="10" name="Rettangolo 10"/>
          <p:cNvSpPr/>
          <p:nvPr/>
        </p:nvSpPr>
        <p:spPr>
          <a:xfrm>
            <a:off x="-76200" y="9486900"/>
            <a:ext cx="6934200" cy="495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800" dirty="0" smtClean="0">
                <a:solidFill>
                  <a:schemeClr val="tx1"/>
                </a:solidFill>
                <a:latin typeface="Century Gothic" pitchFamily="34" charset="0"/>
              </a:rPr>
              <a:t>Hanimadhoo – </a:t>
            </a:r>
            <a:r>
              <a:rPr lang="en-GB" sz="800" dirty="0" err="1" smtClean="0">
                <a:solidFill>
                  <a:schemeClr val="tx1"/>
                </a:solidFill>
                <a:latin typeface="Century Gothic" pitchFamily="34" charset="0"/>
              </a:rPr>
              <a:t>Haa</a:t>
            </a:r>
            <a:r>
              <a:rPr lang="en-GB" sz="800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r>
              <a:rPr lang="en-GB" sz="800" dirty="0" err="1" smtClean="0">
                <a:solidFill>
                  <a:schemeClr val="tx1"/>
                </a:solidFill>
                <a:latin typeface="Century Gothic" pitchFamily="34" charset="0"/>
              </a:rPr>
              <a:t>Dhaalu</a:t>
            </a:r>
            <a:r>
              <a:rPr lang="en-GB" sz="800" dirty="0" smtClean="0">
                <a:solidFill>
                  <a:schemeClr val="tx1"/>
                </a:solidFill>
                <a:latin typeface="Century Gothic" pitchFamily="34" charset="0"/>
              </a:rPr>
              <a:t> Atoll – Rep. of Maldives</a:t>
            </a:r>
          </a:p>
          <a:p>
            <a:pPr algn="r"/>
            <a:r>
              <a:rPr lang="en-GB" sz="800" u="sng" dirty="0" smtClean="0">
                <a:solidFill>
                  <a:srgbClr val="00B0F0"/>
                </a:solidFill>
                <a:latin typeface="Century Gothic" pitchFamily="34" charset="0"/>
              </a:rPr>
              <a:t>www.thebarefoot.com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52400" y="9142412"/>
            <a:ext cx="6553200" cy="1588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977848"/>
              </p:ext>
            </p:extLst>
          </p:nvPr>
        </p:nvGraphicFramePr>
        <p:xfrm>
          <a:off x="76200" y="685800"/>
          <a:ext cx="6705600" cy="8449751"/>
        </p:xfrm>
        <a:graphic>
          <a:graphicData uri="http://schemas.openxmlformats.org/drawingml/2006/table">
            <a:tbl>
              <a:tblPr bandRow="1"/>
              <a:tblGrid>
                <a:gridCol w="2498940"/>
                <a:gridCol w="3001160"/>
                <a:gridCol w="1205500"/>
              </a:tblGrid>
              <a:tr h="225327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PADI </a:t>
                      </a:r>
                      <a:r>
                        <a:rPr lang="it-IT" sz="1400" b="1" i="0" u="none" strike="noStrike" dirty="0" err="1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Courses</a:t>
                      </a:r>
                      <a:endParaRPr lang="it-IT" sz="1400" b="1" i="0" u="none" strike="noStrike" dirty="0">
                        <a:solidFill>
                          <a:srgbClr val="FFFFFF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5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USD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SNORKELING COURSE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sv-SE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min 2 pax - 30 minutes</a:t>
                      </a:r>
                      <a:endParaRPr lang="sv-SE" sz="1050" b="0" i="0" u="none" strike="noStrike" dirty="0">
                        <a:solidFill>
                          <a:srgbClr val="00000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40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BUBBLEMAKER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min age 8 years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73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SEAL TEAM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min age 8 </a:t>
                      </a:r>
                      <a:r>
                        <a:rPr lang="it-IT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years </a:t>
                      </a:r>
                      <a:r>
                        <a:rPr lang="sv-SE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-</a:t>
                      </a:r>
                      <a:r>
                        <a:rPr lang="it-IT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5 sessions</a:t>
                      </a:r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335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TRY DIVE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COMPLIMENTARY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DISCOVER SCUBA </a:t>
                      </a:r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DIVING 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min age 10 years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 </a:t>
                      </a:r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118**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SCUBA DIVER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after Discover Scuba Diver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 </a:t>
                      </a:r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275**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OPEN WATER DIVER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after Scuba Diver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 </a:t>
                      </a:r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250**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REFERRAL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4 OW</a:t>
                      </a:r>
                      <a:r>
                        <a:rPr lang="it-IT" sz="1050" b="0" i="0" u="none" strike="noStrike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dives</a:t>
                      </a:r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 350**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SCUBA REVIEW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1 Dive</a:t>
                      </a:r>
                      <a:r>
                        <a:rPr lang="it-IT" sz="1050" b="0" i="0" u="none" strike="noStrike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included</a:t>
                      </a:r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135*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ADVENTURE </a:t>
                      </a:r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DIVER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3 Specialty Dives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420*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ADVANCED OPEN WATER DIVER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4 Specialty Dives + U/W Navigation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550*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SPECIALITY </a:t>
                      </a:r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COURSE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2 Dives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320*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SPECIALITY </a:t>
                      </a:r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COURSE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3 Dives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435*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SPECIALITY </a:t>
                      </a:r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COURSE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4 Dives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555*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DIGITAL </a:t>
                      </a:r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UNDERWATER </a:t>
                      </a:r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PHOTO LEV.1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also for Snorkelers - camera rental </a:t>
                      </a:r>
                      <a:r>
                        <a:rPr lang="en-US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included</a:t>
                      </a:r>
                      <a:endParaRPr lang="en-US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168*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DIGITAL </a:t>
                      </a:r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UNDERWATER </a:t>
                      </a:r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PHOTO LEV.2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after Level 1 - camera rental </a:t>
                      </a:r>
                      <a:r>
                        <a:rPr lang="en-US" sz="1050" b="0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included</a:t>
                      </a:r>
                      <a:endParaRPr lang="en-US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 150*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RESCUE</a:t>
                      </a:r>
                      <a:r>
                        <a:rPr lang="it-IT" sz="1050" b="1" i="0" u="none" strike="noStrike" kern="1200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 DIVER</a:t>
                      </a:r>
                      <a:endParaRPr lang="it-IT" sz="1050" b="1" i="0" u="none" strike="noStrike" kern="1200" dirty="0" smtClean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740 </a:t>
                      </a:r>
                      <a:endParaRPr lang="it-IT" sz="1050" b="1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EFR</a:t>
                      </a:r>
                      <a:r>
                        <a:rPr lang="it-IT" sz="1050" b="1" i="0" u="none" strike="noStrike" kern="1200" baseline="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 PRIMARY AND SECONDARY CARE</a:t>
                      </a:r>
                      <a:endParaRPr lang="it-IT" sz="1050" b="1" i="0" u="none" strike="noStrike" kern="1200" dirty="0" smtClean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355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CERTIFICATION FEE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002060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dirty="0" smtClean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799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* Manual and certification fee included.</a:t>
                      </a:r>
                      <a:br>
                        <a:rPr lang="en-US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</a:br>
                      <a:r>
                        <a:rPr lang="en-US" sz="105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** Manual, certification fee and equipment rental included.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5327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Dives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USD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INSURANCE 1 DAY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12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INSURANCE 7 DAYS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24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INSURANCE 14 DAYS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40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FROM 1 TO 6 DIVES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price per Dive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60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FROM 7 TO 12 DIVES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price per Dive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EXTRA DIVE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price per Dive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50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NITROX REFILL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3.5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NIGHT DIVE SURCHARGE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12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FULL-DAY SURCHARGE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28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LONG DISTANCE SURCHARGE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17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Diving insurance is mandatory.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5327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Equipment rental </a:t>
                      </a:r>
                      <a:r>
                        <a:rPr lang="it-IT" sz="130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(</a:t>
                      </a:r>
                      <a:r>
                        <a:rPr lang="it-IT" sz="1200" b="1" i="0" u="none" strike="noStrike" dirty="0">
                          <a:solidFill>
                            <a:srgbClr val="002060"/>
                          </a:solidFill>
                          <a:latin typeface="Century Gothic" pitchFamily="34" charset="0"/>
                        </a:rPr>
                        <a:t>per day)</a:t>
                      </a:r>
                      <a:endParaRPr lang="it-IT" sz="1200" b="1" i="0" u="none" strike="noStrike" dirty="0">
                        <a:solidFill>
                          <a:srgbClr val="FFFFFF"/>
                        </a:solidFill>
                        <a:latin typeface="Century Gothic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2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200" b="1" i="0" u="none" strike="noStrike" dirty="0">
                          <a:solidFill>
                            <a:srgbClr val="FFFFFF"/>
                          </a:solidFill>
                          <a:latin typeface="Century Gothic" pitchFamily="34" charset="0"/>
                        </a:rPr>
                        <a:t>USD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FINS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MASK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SNORKEL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2.5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SNORKELING KIT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Mask, Snorkel and Fins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11.5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SNORKELING VEST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SHORTY WETSUIT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BCD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REGULATOR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DIVING KIT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Shorty, BCD, Regulator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13.5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COMPUTER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Mandatory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11.5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DIVING FULL KIT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Snorkeling Kit + Diving Kit + Computer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32.5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TORCH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17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COMPASS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5.5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899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UNDERWATER DIGITAL CAMERA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kern="1200" dirty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download of photos to CD included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i="0" u="none" strike="noStrike" kern="1200" dirty="0" smtClean="0">
                          <a:solidFill>
                            <a:srgbClr val="002060"/>
                          </a:solidFill>
                          <a:latin typeface="Century Gothic" pitchFamily="34" charset="0"/>
                          <a:ea typeface="+mn-ea"/>
                          <a:cs typeface="+mn-cs"/>
                        </a:rPr>
                        <a:t>45</a:t>
                      </a:r>
                      <a:endParaRPr lang="it-IT" sz="1050" b="1" i="0" u="none" strike="noStrike" kern="1200" dirty="0">
                        <a:solidFill>
                          <a:srgbClr val="002060"/>
                        </a:solidFill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328</Words>
  <Application>Microsoft Office PowerPoint</Application>
  <PresentationFormat>A4 Paper (210x297 mm)</PresentationFormat>
  <Paragraphs>141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domitilla</dc:creator>
  <cp:lastModifiedBy>Domitilla</cp:lastModifiedBy>
  <cp:revision>13</cp:revision>
  <dcterms:created xsi:type="dcterms:W3CDTF">2014-11-12T13:40:25Z</dcterms:created>
  <dcterms:modified xsi:type="dcterms:W3CDTF">2015-01-14T10:03:22Z</dcterms:modified>
</cp:coreProperties>
</file>