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452" y="79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7F7BE-61E5-43B3-9C1F-B8DED191CCDD}" type="datetimeFigureOut">
              <a:rPr lang="en-GB" smtClean="0"/>
              <a:pPr/>
              <a:t>20/02/2015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95502-B0FB-4C74-9AC2-360EE2A9A0A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36"/>
          <p:cNvSpPr/>
          <p:nvPr/>
        </p:nvSpPr>
        <p:spPr>
          <a:xfrm>
            <a:off x="5301208" y="4016896"/>
            <a:ext cx="1512168" cy="144016"/>
          </a:xfrm>
          <a:prstGeom prst="rect">
            <a:avLst/>
          </a:prstGeom>
          <a:solidFill>
            <a:srgbClr val="B99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ttangolo 35"/>
          <p:cNvSpPr/>
          <p:nvPr/>
        </p:nvSpPr>
        <p:spPr>
          <a:xfrm>
            <a:off x="3861048" y="2864768"/>
            <a:ext cx="1512168" cy="144016"/>
          </a:xfrm>
          <a:prstGeom prst="rect">
            <a:avLst/>
          </a:prstGeom>
          <a:solidFill>
            <a:srgbClr val="B99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ttangolo 34"/>
          <p:cNvSpPr/>
          <p:nvPr/>
        </p:nvSpPr>
        <p:spPr>
          <a:xfrm rot="5400000">
            <a:off x="3392996" y="3476836"/>
            <a:ext cx="3960440" cy="144016"/>
          </a:xfrm>
          <a:prstGeom prst="rect">
            <a:avLst/>
          </a:prstGeom>
          <a:solidFill>
            <a:srgbClr val="169B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9" name="Picture 5" descr="C:\Users\Flavio\Desktop\Hanimadhoo\Locandine\backup\fluoro 1.jpg"/>
          <p:cNvPicPr>
            <a:picLocks noChangeAspect="1" noChangeArrowheads="1"/>
          </p:cNvPicPr>
          <p:nvPr/>
        </p:nvPicPr>
        <p:blipFill>
          <a:blip r:embed="rId2" cstate="print"/>
          <a:srcRect r="8275"/>
          <a:stretch>
            <a:fillRect/>
          </a:stretch>
        </p:blipFill>
        <p:spPr bwMode="auto">
          <a:xfrm>
            <a:off x="5517232" y="3008784"/>
            <a:ext cx="1224136" cy="936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Immagine 2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6" t="15641" r="7045" b="11367"/>
          <a:stretch>
            <a:fillRect/>
          </a:stretch>
        </p:blipFill>
        <p:spPr>
          <a:xfrm>
            <a:off x="5517232" y="1640632"/>
            <a:ext cx="1224136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ttangolo 3"/>
          <p:cNvSpPr/>
          <p:nvPr/>
        </p:nvSpPr>
        <p:spPr>
          <a:xfrm rot="5400000">
            <a:off x="2193032" y="416496"/>
            <a:ext cx="720080" cy="144016"/>
          </a:xfrm>
          <a:prstGeom prst="rect">
            <a:avLst/>
          </a:prstGeom>
          <a:solidFill>
            <a:srgbClr val="B99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asellaDiTesto 5"/>
          <p:cNvSpPr txBox="1"/>
          <p:nvPr/>
        </p:nvSpPr>
        <p:spPr>
          <a:xfrm>
            <a:off x="2628844" y="166654"/>
            <a:ext cx="3586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002060"/>
                </a:solidFill>
                <a:latin typeface="Century Gothic" pitchFamily="34" charset="0"/>
              </a:rPr>
              <a:t>EXCURSIONS PRICE LIST</a:t>
            </a:r>
            <a:endParaRPr lang="en-GB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409056" y="560512"/>
            <a:ext cx="4448944" cy="144016"/>
          </a:xfrm>
          <a:prstGeom prst="rect">
            <a:avLst/>
          </a:prstGeom>
          <a:solidFill>
            <a:srgbClr val="169B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438462"/>
              </p:ext>
            </p:extLst>
          </p:nvPr>
        </p:nvGraphicFramePr>
        <p:xfrm>
          <a:off x="44624" y="1424156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Snorkelling</a:t>
                      </a:r>
                      <a:r>
                        <a:rPr lang="it-IT" sz="1100" b="1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by</a:t>
                      </a:r>
                      <a:r>
                        <a:rPr lang="it-IT" sz="1100" b="1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dhoni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6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23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698089"/>
              </p:ext>
            </p:extLst>
          </p:nvPr>
        </p:nvGraphicFramePr>
        <p:xfrm>
          <a:off x="44624" y="2292504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Manta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monitoring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trip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by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dhoni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6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40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893439"/>
              </p:ext>
            </p:extLst>
          </p:nvPr>
        </p:nvGraphicFramePr>
        <p:xfrm>
          <a:off x="44624" y="1858330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Dolphin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monitoring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trip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by</a:t>
                      </a:r>
                      <a:r>
                        <a:rPr lang="it-IT" sz="1100" b="1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dhoni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6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40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1" name="Tabel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271609"/>
              </p:ext>
            </p:extLst>
          </p:nvPr>
        </p:nvGraphicFramePr>
        <p:xfrm>
          <a:off x="44624" y="2726678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Night-fluoro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snorke</a:t>
                      </a:r>
                      <a:r>
                        <a:rPr lang="it-IT" sz="9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L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ling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by dhoni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4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45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643355"/>
              </p:ext>
            </p:extLst>
          </p:nvPr>
        </p:nvGraphicFramePr>
        <p:xfrm>
          <a:off x="44624" y="4029200"/>
          <a:ext cx="3584848" cy="578358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Environmental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and cultural bicycle tour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4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20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4" name="Tabel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290472"/>
              </p:ext>
            </p:extLst>
          </p:nvPr>
        </p:nvGraphicFramePr>
        <p:xfrm>
          <a:off x="44624" y="3595026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Sunset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romantic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cruise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2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73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5" name="Tabel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819366"/>
              </p:ext>
            </p:extLst>
          </p:nvPr>
        </p:nvGraphicFramePr>
        <p:xfrm>
          <a:off x="44624" y="6381760"/>
          <a:ext cx="4320480" cy="771144"/>
        </p:xfrm>
        <a:graphic>
          <a:graphicData uri="http://schemas.openxmlformats.org/drawingml/2006/table">
            <a:tbl>
              <a:tblPr/>
              <a:tblGrid>
                <a:gridCol w="2952328"/>
                <a:gridCol w="1368152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Trolling including fishing </a:t>
                      </a:r>
                      <a:r>
                        <a:rPr lang="en-US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rod (max </a:t>
                      </a:r>
                      <a:r>
                        <a:rPr lang="en-US" sz="1100" b="1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2 lines)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3 </a:t>
                      </a:r>
                      <a:r>
                        <a:rPr lang="it-IT" sz="1100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hours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300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4 </a:t>
                      </a:r>
                      <a:r>
                        <a:rPr lang="it-IT" sz="1100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hours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360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kern="1200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extra hour if more than 4 hours</a:t>
                      </a:r>
                      <a:endParaRPr lang="it-IT" sz="1100" kern="1200" cap="small" baseline="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  70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</a:t>
                      </a:r>
                      <a:r>
                        <a:rPr lang="it-IT" sz="1100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per hour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6" name="Tabel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15319"/>
              </p:ext>
            </p:extLst>
          </p:nvPr>
        </p:nvGraphicFramePr>
        <p:xfrm>
          <a:off x="45006" y="7604026"/>
          <a:ext cx="4968170" cy="1349502"/>
        </p:xfrm>
        <a:graphic>
          <a:graphicData uri="http://schemas.openxmlformats.org/drawingml/2006/table">
            <a:tbl>
              <a:tblPr/>
              <a:tblGrid>
                <a:gridCol w="3528010"/>
                <a:gridCol w="144016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Dhoni Rental (Private 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excursion)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1 </a:t>
                      </a:r>
                      <a:r>
                        <a:rPr lang="it-IT" sz="1100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hour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125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2 </a:t>
                      </a:r>
                      <a:r>
                        <a:rPr lang="it-IT" sz="1100" cap="small" dirty="0" err="1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hours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20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0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3 hours</a:t>
                      </a:r>
                      <a:endParaRPr lang="it-IT" sz="110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270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half day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(4 hours)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325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full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day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(8 hours)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505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extra </a:t>
                      </a:r>
                      <a:r>
                        <a:rPr lang="en-US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hour </a:t>
                      </a:r>
                      <a:r>
                        <a:rPr lang="en-US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if more than 4 hours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 50/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- for boat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Rettangolo 19"/>
          <p:cNvSpPr/>
          <p:nvPr/>
        </p:nvSpPr>
        <p:spPr>
          <a:xfrm>
            <a:off x="0" y="9453594"/>
            <a:ext cx="6858000" cy="4524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Century Gothic" pitchFamily="34" charset="0"/>
              </a:rPr>
              <a:t>Hanimadhoo – </a:t>
            </a:r>
            <a:r>
              <a:rPr lang="en-GB" sz="1050" dirty="0" err="1" smtClean="0">
                <a:solidFill>
                  <a:schemeClr val="tx1"/>
                </a:solidFill>
                <a:latin typeface="Century Gothic" pitchFamily="34" charset="0"/>
              </a:rPr>
              <a:t>Haa</a:t>
            </a:r>
            <a:r>
              <a:rPr lang="en-GB" sz="1050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entury Gothic" pitchFamily="34" charset="0"/>
              </a:rPr>
              <a:t>Dhaalu</a:t>
            </a:r>
            <a:r>
              <a:rPr lang="en-GB" sz="1050" dirty="0" smtClean="0">
                <a:solidFill>
                  <a:schemeClr val="tx1"/>
                </a:solidFill>
                <a:latin typeface="Century Gothic" pitchFamily="34" charset="0"/>
              </a:rPr>
              <a:t> Atoll – Rep. of Maldives</a:t>
            </a:r>
          </a:p>
          <a:p>
            <a:pPr algn="r"/>
            <a:r>
              <a:rPr lang="en-GB" sz="1050" u="sng" dirty="0" smtClean="0">
                <a:solidFill>
                  <a:srgbClr val="00B0F0"/>
                </a:solidFill>
                <a:latin typeface="Century Gothic" pitchFamily="34" charset="0"/>
              </a:rPr>
              <a:t>www.thebarefoot.com</a:t>
            </a:r>
          </a:p>
        </p:txBody>
      </p:sp>
      <p:pic>
        <p:nvPicPr>
          <p:cNvPr id="21" name="Picture 2" descr="C:\Users\Flavio\Dropbox\The Barefoot condivisa\Barefoot_O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173" y="9479217"/>
            <a:ext cx="1728191" cy="442335"/>
          </a:xfrm>
          <a:prstGeom prst="rect">
            <a:avLst/>
          </a:prstGeom>
          <a:noFill/>
        </p:spPr>
      </p:pic>
      <p:pic>
        <p:nvPicPr>
          <p:cNvPr id="22" name="Immagine 2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4" t="16248" b="10760"/>
          <a:stretch>
            <a:fillRect/>
          </a:stretch>
        </p:blipFill>
        <p:spPr>
          <a:xfrm>
            <a:off x="3861048" y="1784648"/>
            <a:ext cx="1375028" cy="1008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Users\Flavio\Dropbox\The Barefoot condivisa\Conservation Centre (FCFNC)\Locandine CC\Foto\big gam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7016" y="6167446"/>
            <a:ext cx="1581912" cy="1047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Flavio\Dropbox\The Barefoot condivisa\Conservation Centre (FCFNC)\Locandine CC\Foto\kayak trip.jpg"/>
          <p:cNvPicPr>
            <a:picLocks noChangeAspect="1" noChangeArrowheads="1"/>
          </p:cNvPicPr>
          <p:nvPr/>
        </p:nvPicPr>
        <p:blipFill>
          <a:blip r:embed="rId7" cstate="print"/>
          <a:srcRect r="2570"/>
          <a:stretch>
            <a:fillRect/>
          </a:stretch>
        </p:blipFill>
        <p:spPr bwMode="auto">
          <a:xfrm>
            <a:off x="3861048" y="4304140"/>
            <a:ext cx="1368152" cy="936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Immagine 2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972" y="7563991"/>
            <a:ext cx="1584176" cy="1334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Flavio\Desktop\Hanimadhoo\Locandine\backup\dolphin 3.jpg"/>
          <p:cNvPicPr>
            <a:picLocks noChangeAspect="1" noChangeArrowheads="1"/>
          </p:cNvPicPr>
          <p:nvPr/>
        </p:nvPicPr>
        <p:blipFill>
          <a:blip r:embed="rId9" cstate="print"/>
          <a:srcRect l="15906" t="12608" r="20824" b="11744"/>
          <a:stretch>
            <a:fillRect/>
          </a:stretch>
        </p:blipFill>
        <p:spPr bwMode="auto">
          <a:xfrm>
            <a:off x="3861048" y="3080792"/>
            <a:ext cx="1368152" cy="1087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" name="CasellaDiTesto 31"/>
          <p:cNvSpPr txBox="1"/>
          <p:nvPr/>
        </p:nvSpPr>
        <p:spPr>
          <a:xfrm>
            <a:off x="0" y="8985448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US" sz="800" b="1" dirty="0" smtClean="0">
                <a:solidFill>
                  <a:srgbClr val="002060"/>
                </a:solidFill>
                <a:latin typeface="Century Gothic" pitchFamily="34" charset="0"/>
                <a:cs typeface="Arial" pitchFamily="34" charset="0"/>
              </a:rPr>
              <a:t>Private excursions can be organized on request.</a:t>
            </a:r>
          </a:p>
          <a:p>
            <a:pPr marL="0" lvl="1" algn="ctr"/>
            <a:r>
              <a:rPr lang="en-US" sz="800" b="1" dirty="0" smtClean="0">
                <a:solidFill>
                  <a:srgbClr val="002060"/>
                </a:solidFill>
                <a:latin typeface="Century Gothic" pitchFamily="34" charset="0"/>
                <a:cs typeface="Arial" pitchFamily="34" charset="0"/>
              </a:rPr>
              <a:t>All prices are in USD, 12% GST included. 10% service charge on net price and 12% GST on service charge not included.</a:t>
            </a:r>
          </a:p>
          <a:p>
            <a:pPr marL="0" lvl="1" algn="ctr"/>
            <a:r>
              <a:rPr lang="en-US" sz="800" b="1" dirty="0" smtClean="0">
                <a:solidFill>
                  <a:srgbClr val="002060"/>
                </a:solidFill>
                <a:latin typeface="Century Gothic" pitchFamily="34" charset="0"/>
                <a:cs typeface="Arial" pitchFamily="34" charset="0"/>
              </a:rPr>
              <a:t>All published prices are subject to change without prior notice.</a:t>
            </a:r>
          </a:p>
        </p:txBody>
      </p:sp>
      <p:graphicFrame>
        <p:nvGraphicFramePr>
          <p:cNvPr id="33" name="Tabella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741810"/>
              </p:ext>
            </p:extLst>
          </p:nvPr>
        </p:nvGraphicFramePr>
        <p:xfrm>
          <a:off x="44624" y="5090334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Utheem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sultan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baseline="0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palace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baseline="0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guided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baseline="0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visit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6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34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4" name="Tabel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440129"/>
              </p:ext>
            </p:extLst>
          </p:nvPr>
        </p:nvGraphicFramePr>
        <p:xfrm>
          <a:off x="44624" y="5524504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Environmental</a:t>
                      </a:r>
                      <a:r>
                        <a:rPr lang="it-IT" sz="1100" b="1" cap="small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lab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kids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4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17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8" name="Tabella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877374"/>
              </p:ext>
            </p:extLst>
          </p:nvPr>
        </p:nvGraphicFramePr>
        <p:xfrm>
          <a:off x="44624" y="3160852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Desert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</a:t>
                      </a:r>
                      <a:r>
                        <a:rPr lang="it-IT" sz="1100" b="1" cap="small" dirty="0" err="1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island</a:t>
                      </a: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 trip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6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45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71414" y="1023910"/>
            <a:ext cx="3429024" cy="2857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-24" y="1001885"/>
            <a:ext cx="3143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latin typeface="Century Gothic" pitchFamily="34" charset="0"/>
              </a:rPr>
              <a:t>SNORKELING AND EXPLORATION</a:t>
            </a:r>
            <a:endParaRPr lang="en-US" sz="14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1414" y="6024570"/>
            <a:ext cx="3429024" cy="2857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-24" y="6024570"/>
            <a:ext cx="3571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>
                <a:solidFill>
                  <a:schemeClr val="bg1"/>
                </a:solidFill>
                <a:latin typeface="Century Gothic" pitchFamily="34" charset="0"/>
              </a:rPr>
              <a:t>BIG GAME FISHING (CATCH &amp; RELEASE )</a:t>
            </a:r>
            <a:endParaRPr lang="en-US" sz="14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1414" y="7239016"/>
            <a:ext cx="3429024" cy="2857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-24" y="7216991"/>
            <a:ext cx="3143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>
                <a:solidFill>
                  <a:schemeClr val="bg1"/>
                </a:solidFill>
                <a:latin typeface="Century Gothic" pitchFamily="34" charset="0"/>
              </a:rPr>
              <a:t>DHONI</a:t>
            </a:r>
            <a:r>
              <a:rPr lang="en-US" sz="1400" b="1" dirty="0" smtClean="0">
                <a:solidFill>
                  <a:schemeClr val="bg1"/>
                </a:solidFill>
                <a:latin typeface="Century Gothic" pitchFamily="34" charset="0"/>
              </a:rPr>
              <a:t> RENTAL</a:t>
            </a:r>
            <a:endParaRPr lang="en-US" sz="14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45" name="Picture 44" descr="Barefoot_CC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462" y="166654"/>
            <a:ext cx="2285968" cy="585208"/>
          </a:xfrm>
          <a:prstGeom prst="rect">
            <a:avLst/>
          </a:prstGeom>
        </p:spPr>
      </p:pic>
      <p:graphicFrame>
        <p:nvGraphicFramePr>
          <p:cNvPr id="46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645776"/>
              </p:ext>
            </p:extLst>
          </p:nvPr>
        </p:nvGraphicFramePr>
        <p:xfrm>
          <a:off x="44624" y="4656160"/>
          <a:ext cx="3584848" cy="385572"/>
        </p:xfrm>
        <a:graphic>
          <a:graphicData uri="http://schemas.openxmlformats.org/drawingml/2006/table">
            <a:tbl>
              <a:tblPr/>
              <a:tblGrid>
                <a:gridCol w="2376264"/>
                <a:gridCol w="120858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Forest walk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minimum 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4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USD 13</a:t>
                      </a:r>
                      <a:r>
                        <a:rPr lang="it-IT" sz="1100" cap="small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/- </a:t>
                      </a:r>
                      <a:r>
                        <a:rPr lang="it-IT" sz="1100" cap="small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Calibri"/>
                          <a:cs typeface="Arial"/>
                        </a:rPr>
                        <a:t>per pax</a:t>
                      </a:r>
                      <a:endParaRPr lang="it-IT" sz="1100" dirty="0">
                        <a:solidFill>
                          <a:srgbClr val="002060"/>
                        </a:solidFill>
                        <a:latin typeface="Century Gothic" pitchFamily="34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7" name="Picture 4" descr="https://fbcdn-sphotos-h-a.akamaihd.net/hphotos-ak-xpa1/v/t1.0-9/10931502_816411861750106_7284844692157274965_n.jpg?oh=4092f1edfe615b7738122537913e0efe&amp;oe=556EF199&amp;__gda__=1428841249_57962908795cef219191d64fd037b724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26"/>
          <a:stretch/>
        </p:blipFill>
        <p:spPr bwMode="auto">
          <a:xfrm>
            <a:off x="5517232" y="4233056"/>
            <a:ext cx="1224136" cy="12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289</Words>
  <Application>Microsoft Office PowerPoint</Application>
  <PresentationFormat>A4 Paper (210x297 mm)</PresentationFormat>
  <Paragraphs>71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Tema di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Flavio</dc:creator>
  <cp:lastModifiedBy>admin</cp:lastModifiedBy>
  <cp:revision>37</cp:revision>
  <dcterms:created xsi:type="dcterms:W3CDTF">2014-11-06T10:30:49Z</dcterms:created>
  <dcterms:modified xsi:type="dcterms:W3CDTF">2015-02-20T11:00:52Z</dcterms:modified>
</cp:coreProperties>
</file>